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35" r:id="rId1"/>
  </p:sldMasterIdLst>
  <p:notesMasterIdLst>
    <p:notesMasterId r:id="rId235"/>
  </p:notesMasterIdLst>
  <p:handoutMasterIdLst>
    <p:handoutMasterId r:id="rId236"/>
  </p:handoutMasterIdLst>
  <p:sldIdLst>
    <p:sldId id="256" r:id="rId2"/>
    <p:sldId id="1762" r:id="rId3"/>
    <p:sldId id="1082" r:id="rId4"/>
    <p:sldId id="1705" r:id="rId5"/>
    <p:sldId id="1697" r:id="rId6"/>
    <p:sldId id="1050" r:id="rId7"/>
    <p:sldId id="1696" r:id="rId8"/>
    <p:sldId id="1898" r:id="rId9"/>
    <p:sldId id="1899" r:id="rId10"/>
    <p:sldId id="1900" r:id="rId11"/>
    <p:sldId id="1901" r:id="rId12"/>
    <p:sldId id="1902" r:id="rId13"/>
    <p:sldId id="1903" r:id="rId14"/>
    <p:sldId id="1904" r:id="rId15"/>
    <p:sldId id="1905" r:id="rId16"/>
    <p:sldId id="1906" r:id="rId17"/>
    <p:sldId id="1907" r:id="rId18"/>
    <p:sldId id="1908" r:id="rId19"/>
    <p:sldId id="1909" r:id="rId20"/>
    <p:sldId id="1910" r:id="rId21"/>
    <p:sldId id="1911" r:id="rId22"/>
    <p:sldId id="1912" r:id="rId23"/>
    <p:sldId id="1913" r:id="rId24"/>
    <p:sldId id="1914" r:id="rId25"/>
    <p:sldId id="1915" r:id="rId26"/>
    <p:sldId id="1916" r:id="rId27"/>
    <p:sldId id="1917" r:id="rId28"/>
    <p:sldId id="1918" r:id="rId29"/>
    <p:sldId id="1083" r:id="rId30"/>
    <p:sldId id="1707" r:id="rId31"/>
    <p:sldId id="1085" r:id="rId32"/>
    <p:sldId id="1919" r:id="rId33"/>
    <p:sldId id="1920" r:id="rId34"/>
    <p:sldId id="1921" r:id="rId35"/>
    <p:sldId id="1922" r:id="rId36"/>
    <p:sldId id="1923" r:id="rId37"/>
    <p:sldId id="1924" r:id="rId38"/>
    <p:sldId id="1925" r:id="rId39"/>
    <p:sldId id="1926" r:id="rId40"/>
    <p:sldId id="1927" r:id="rId41"/>
    <p:sldId id="1928" r:id="rId42"/>
    <p:sldId id="1929" r:id="rId43"/>
    <p:sldId id="1930" r:id="rId44"/>
    <p:sldId id="1931" r:id="rId45"/>
    <p:sldId id="1932" r:id="rId46"/>
    <p:sldId id="1933" r:id="rId47"/>
    <p:sldId id="1936" r:id="rId48"/>
    <p:sldId id="1934" r:id="rId49"/>
    <p:sldId id="1935" r:id="rId50"/>
    <p:sldId id="1937" r:id="rId51"/>
    <p:sldId id="1938" r:id="rId52"/>
    <p:sldId id="1939" r:id="rId53"/>
    <p:sldId id="1940" r:id="rId54"/>
    <p:sldId id="1941" r:id="rId55"/>
    <p:sldId id="1942" r:id="rId56"/>
    <p:sldId id="1712" r:id="rId57"/>
    <p:sldId id="1713" r:id="rId58"/>
    <p:sldId id="1115" r:id="rId59"/>
    <p:sldId id="1116" r:id="rId60"/>
    <p:sldId id="1117" r:id="rId61"/>
    <p:sldId id="1943" r:id="rId62"/>
    <p:sldId id="1118" r:id="rId63"/>
    <p:sldId id="1944" r:id="rId64"/>
    <p:sldId id="1945" r:id="rId65"/>
    <p:sldId id="1119" r:id="rId66"/>
    <p:sldId id="1946" r:id="rId67"/>
    <p:sldId id="1947" r:id="rId68"/>
    <p:sldId id="1948" r:id="rId69"/>
    <p:sldId id="1716" r:id="rId70"/>
    <p:sldId id="1719" r:id="rId71"/>
    <p:sldId id="1949" r:id="rId72"/>
    <p:sldId id="1718" r:id="rId73"/>
    <p:sldId id="1950" r:id="rId74"/>
    <p:sldId id="1735" r:id="rId75"/>
    <p:sldId id="1717" r:id="rId76"/>
    <p:sldId id="1726" r:id="rId77"/>
    <p:sldId id="1951" r:id="rId78"/>
    <p:sldId id="1952" r:id="rId79"/>
    <p:sldId id="1953" r:id="rId80"/>
    <p:sldId id="1954" r:id="rId81"/>
    <p:sldId id="1955" r:id="rId82"/>
    <p:sldId id="1956" r:id="rId83"/>
    <p:sldId id="1957" r:id="rId84"/>
    <p:sldId id="1958" r:id="rId85"/>
    <p:sldId id="1959" r:id="rId86"/>
    <p:sldId id="1960" r:id="rId87"/>
    <p:sldId id="1961" r:id="rId88"/>
    <p:sldId id="1962" r:id="rId89"/>
    <p:sldId id="1963" r:id="rId90"/>
    <p:sldId id="1964" r:id="rId91"/>
    <p:sldId id="1965" r:id="rId92"/>
    <p:sldId id="1966" r:id="rId93"/>
    <p:sldId id="1967" r:id="rId94"/>
    <p:sldId id="1968" r:id="rId95"/>
    <p:sldId id="1969" r:id="rId96"/>
    <p:sldId id="1970" r:id="rId97"/>
    <p:sldId id="1971" r:id="rId98"/>
    <p:sldId id="1973" r:id="rId99"/>
    <p:sldId id="1974" r:id="rId100"/>
    <p:sldId id="1975" r:id="rId101"/>
    <p:sldId id="1976" r:id="rId102"/>
    <p:sldId id="1972" r:id="rId103"/>
    <p:sldId id="1977" r:id="rId104"/>
    <p:sldId id="1728" r:id="rId105"/>
    <p:sldId id="1981" r:id="rId106"/>
    <p:sldId id="1983" r:id="rId107"/>
    <p:sldId id="1982" r:id="rId108"/>
    <p:sldId id="1984" r:id="rId109"/>
    <p:sldId id="1985" r:id="rId110"/>
    <p:sldId id="1986" r:id="rId111"/>
    <p:sldId id="1987" r:id="rId112"/>
    <p:sldId id="1990" r:id="rId113"/>
    <p:sldId id="1991" r:id="rId114"/>
    <p:sldId id="1992" r:id="rId115"/>
    <p:sldId id="1988" r:id="rId116"/>
    <p:sldId id="1989" r:id="rId117"/>
    <p:sldId id="2053" r:id="rId118"/>
    <p:sldId id="2054" r:id="rId119"/>
    <p:sldId id="2055" r:id="rId120"/>
    <p:sldId id="2056" r:id="rId121"/>
    <p:sldId id="2057" r:id="rId122"/>
    <p:sldId id="2058" r:id="rId123"/>
    <p:sldId id="2059" r:id="rId124"/>
    <p:sldId id="2060" r:id="rId125"/>
    <p:sldId id="2061" r:id="rId126"/>
    <p:sldId id="2062" r:id="rId127"/>
    <p:sldId id="1978" r:id="rId128"/>
    <p:sldId id="1979" r:id="rId129"/>
    <p:sldId id="1980" r:id="rId130"/>
    <p:sldId id="2082" r:id="rId131"/>
    <p:sldId id="2083" r:id="rId132"/>
    <p:sldId id="2063" r:id="rId133"/>
    <p:sldId id="1727" r:id="rId134"/>
    <p:sldId id="2084" r:id="rId135"/>
    <p:sldId id="2064" r:id="rId136"/>
    <p:sldId id="2085" r:id="rId137"/>
    <p:sldId id="2086" r:id="rId138"/>
    <p:sldId id="2087" r:id="rId139"/>
    <p:sldId id="2088" r:id="rId140"/>
    <p:sldId id="1993" r:id="rId141"/>
    <p:sldId id="2067" r:id="rId142"/>
    <p:sldId id="2112" r:id="rId143"/>
    <p:sldId id="2110" r:id="rId144"/>
    <p:sldId id="2108" r:id="rId145"/>
    <p:sldId id="2109" r:id="rId146"/>
    <p:sldId id="2107" r:id="rId147"/>
    <p:sldId id="2069" r:id="rId148"/>
    <p:sldId id="1994" r:id="rId149"/>
    <p:sldId id="2038" r:id="rId150"/>
    <p:sldId id="2070" r:id="rId151"/>
    <p:sldId id="2089" r:id="rId152"/>
    <p:sldId id="2091" r:id="rId153"/>
    <p:sldId id="2090" r:id="rId154"/>
    <p:sldId id="2072" r:id="rId155"/>
    <p:sldId id="2073" r:id="rId156"/>
    <p:sldId id="2092" r:id="rId157"/>
    <p:sldId id="2093" r:id="rId158"/>
    <p:sldId id="2094" r:id="rId159"/>
    <p:sldId id="2095" r:id="rId160"/>
    <p:sldId id="2074" r:id="rId161"/>
    <p:sldId id="2079" r:id="rId162"/>
    <p:sldId id="2096" r:id="rId163"/>
    <p:sldId id="2097" r:id="rId164"/>
    <p:sldId id="2075" r:id="rId165"/>
    <p:sldId id="2080" r:id="rId166"/>
    <p:sldId id="2098" r:id="rId167"/>
    <p:sldId id="2099" r:id="rId168"/>
    <p:sldId id="2076" r:id="rId169"/>
    <p:sldId id="2081" r:id="rId170"/>
    <p:sldId id="2100" r:id="rId171"/>
    <p:sldId id="1995" r:id="rId172"/>
    <p:sldId id="2037" r:id="rId173"/>
    <p:sldId id="2071" r:id="rId174"/>
    <p:sldId id="2101" r:id="rId175"/>
    <p:sldId id="2077" r:id="rId176"/>
    <p:sldId id="2102" r:id="rId177"/>
    <p:sldId id="2106" r:id="rId178"/>
    <p:sldId id="2103" r:id="rId179"/>
    <p:sldId id="2105" r:id="rId180"/>
    <p:sldId id="2104" r:id="rId181"/>
    <p:sldId id="1996" r:id="rId182"/>
    <p:sldId id="2034" r:id="rId183"/>
    <p:sldId id="2042" r:id="rId184"/>
    <p:sldId id="2043" r:id="rId185"/>
    <p:sldId id="2044" r:id="rId186"/>
    <p:sldId id="2036" r:id="rId187"/>
    <p:sldId id="2041" r:id="rId188"/>
    <p:sldId id="2045" r:id="rId189"/>
    <p:sldId id="2046" r:id="rId190"/>
    <p:sldId id="2047" r:id="rId191"/>
    <p:sldId id="2048" r:id="rId192"/>
    <p:sldId id="2049" r:id="rId193"/>
    <p:sldId id="2035" r:id="rId194"/>
    <p:sldId id="2050" r:id="rId195"/>
    <p:sldId id="2040" r:id="rId196"/>
    <p:sldId id="2052" r:id="rId197"/>
    <p:sldId id="2051" r:id="rId198"/>
    <p:sldId id="1997" r:id="rId199"/>
    <p:sldId id="2023" r:id="rId200"/>
    <p:sldId id="2025" r:id="rId201"/>
    <p:sldId id="2027" r:id="rId202"/>
    <p:sldId id="2028" r:id="rId203"/>
    <p:sldId id="2029" r:id="rId204"/>
    <p:sldId id="2030" r:id="rId205"/>
    <p:sldId id="2024" r:id="rId206"/>
    <p:sldId id="2026" r:id="rId207"/>
    <p:sldId id="2031" r:id="rId208"/>
    <p:sldId id="2032" r:id="rId209"/>
    <p:sldId id="2033" r:id="rId210"/>
    <p:sldId id="1998" r:id="rId211"/>
    <p:sldId id="2000" r:id="rId212"/>
    <p:sldId id="2011" r:id="rId213"/>
    <p:sldId id="2014" r:id="rId214"/>
    <p:sldId id="2015" r:id="rId215"/>
    <p:sldId id="2016" r:id="rId216"/>
    <p:sldId id="2017" r:id="rId217"/>
    <p:sldId id="2010" r:id="rId218"/>
    <p:sldId id="2018" r:id="rId219"/>
    <p:sldId id="2019" r:id="rId220"/>
    <p:sldId id="2020" r:id="rId221"/>
    <p:sldId id="2021" r:id="rId222"/>
    <p:sldId id="2022" r:id="rId223"/>
    <p:sldId id="1999" r:id="rId224"/>
    <p:sldId id="2012" r:id="rId225"/>
    <p:sldId id="2001" r:id="rId226"/>
    <p:sldId id="2002" r:id="rId227"/>
    <p:sldId id="2003" r:id="rId228"/>
    <p:sldId id="2006" r:id="rId229"/>
    <p:sldId id="2005" r:id="rId230"/>
    <p:sldId id="2004" r:id="rId231"/>
    <p:sldId id="2007" r:id="rId232"/>
    <p:sldId id="2008" r:id="rId233"/>
    <p:sldId id="2009" r:id="rId234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DAD0238-3560-EE4B-8BA6-3C1EDD243DE1}">
          <p14:sldIdLst>
            <p14:sldId id="256"/>
            <p14:sldId id="1762"/>
            <p14:sldId id="1082"/>
            <p14:sldId id="1705"/>
            <p14:sldId id="1697"/>
            <p14:sldId id="1050"/>
            <p14:sldId id="1696"/>
            <p14:sldId id="1898"/>
            <p14:sldId id="1899"/>
            <p14:sldId id="1900"/>
            <p14:sldId id="1901"/>
            <p14:sldId id="1902"/>
            <p14:sldId id="1903"/>
            <p14:sldId id="1904"/>
            <p14:sldId id="1905"/>
            <p14:sldId id="1906"/>
            <p14:sldId id="1907"/>
            <p14:sldId id="1908"/>
            <p14:sldId id="1909"/>
            <p14:sldId id="1910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083"/>
            <p14:sldId id="1707"/>
            <p14:sldId id="1085"/>
            <p14:sldId id="1919"/>
            <p14:sldId id="1920"/>
            <p14:sldId id="1921"/>
            <p14:sldId id="1922"/>
            <p14:sldId id="1923"/>
            <p14:sldId id="1924"/>
            <p14:sldId id="1925"/>
            <p14:sldId id="1926"/>
            <p14:sldId id="1927"/>
            <p14:sldId id="1928"/>
            <p14:sldId id="1929"/>
            <p14:sldId id="1930"/>
            <p14:sldId id="1931"/>
            <p14:sldId id="1932"/>
            <p14:sldId id="1933"/>
            <p14:sldId id="1936"/>
            <p14:sldId id="1934"/>
            <p14:sldId id="1935"/>
            <p14:sldId id="1937"/>
            <p14:sldId id="1938"/>
            <p14:sldId id="1939"/>
            <p14:sldId id="1940"/>
            <p14:sldId id="1941"/>
            <p14:sldId id="1942"/>
            <p14:sldId id="1712"/>
            <p14:sldId id="1713"/>
            <p14:sldId id="1115"/>
            <p14:sldId id="1116"/>
            <p14:sldId id="1117"/>
            <p14:sldId id="1943"/>
            <p14:sldId id="1118"/>
            <p14:sldId id="1944"/>
            <p14:sldId id="1945"/>
            <p14:sldId id="1119"/>
            <p14:sldId id="1946"/>
            <p14:sldId id="1947"/>
            <p14:sldId id="1948"/>
            <p14:sldId id="1716"/>
            <p14:sldId id="1719"/>
            <p14:sldId id="1949"/>
            <p14:sldId id="1718"/>
            <p14:sldId id="1950"/>
            <p14:sldId id="1735"/>
            <p14:sldId id="1717"/>
            <p14:sldId id="1726"/>
            <p14:sldId id="1951"/>
            <p14:sldId id="1952"/>
            <p14:sldId id="1953"/>
            <p14:sldId id="1954"/>
            <p14:sldId id="1955"/>
            <p14:sldId id="1956"/>
            <p14:sldId id="1957"/>
            <p14:sldId id="1958"/>
            <p14:sldId id="1959"/>
            <p14:sldId id="1960"/>
            <p14:sldId id="1961"/>
            <p14:sldId id="1962"/>
            <p14:sldId id="1963"/>
            <p14:sldId id="1964"/>
            <p14:sldId id="1965"/>
            <p14:sldId id="1966"/>
            <p14:sldId id="1967"/>
            <p14:sldId id="1968"/>
            <p14:sldId id="1969"/>
            <p14:sldId id="1970"/>
            <p14:sldId id="1971"/>
            <p14:sldId id="1973"/>
            <p14:sldId id="1974"/>
            <p14:sldId id="1975"/>
            <p14:sldId id="1976"/>
            <p14:sldId id="1972"/>
            <p14:sldId id="1977"/>
            <p14:sldId id="1728"/>
            <p14:sldId id="1981"/>
            <p14:sldId id="1983"/>
            <p14:sldId id="1982"/>
            <p14:sldId id="1984"/>
            <p14:sldId id="1985"/>
            <p14:sldId id="1986"/>
            <p14:sldId id="1987"/>
            <p14:sldId id="1990"/>
            <p14:sldId id="1991"/>
            <p14:sldId id="1992"/>
            <p14:sldId id="1988"/>
            <p14:sldId id="1989"/>
            <p14:sldId id="2053"/>
            <p14:sldId id="2054"/>
            <p14:sldId id="2055"/>
            <p14:sldId id="2056"/>
            <p14:sldId id="2057"/>
            <p14:sldId id="2058"/>
            <p14:sldId id="2059"/>
            <p14:sldId id="2060"/>
            <p14:sldId id="2061"/>
            <p14:sldId id="2062"/>
            <p14:sldId id="1978"/>
            <p14:sldId id="1979"/>
            <p14:sldId id="1980"/>
            <p14:sldId id="2082"/>
            <p14:sldId id="2083"/>
            <p14:sldId id="2063"/>
            <p14:sldId id="1727"/>
            <p14:sldId id="2084"/>
            <p14:sldId id="2064"/>
            <p14:sldId id="2085"/>
            <p14:sldId id="2086"/>
            <p14:sldId id="2087"/>
            <p14:sldId id="2088"/>
            <p14:sldId id="1993"/>
            <p14:sldId id="2067"/>
            <p14:sldId id="2112"/>
            <p14:sldId id="2110"/>
            <p14:sldId id="2108"/>
            <p14:sldId id="2109"/>
            <p14:sldId id="2107"/>
            <p14:sldId id="2069"/>
            <p14:sldId id="1994"/>
            <p14:sldId id="2038"/>
            <p14:sldId id="2070"/>
            <p14:sldId id="2089"/>
            <p14:sldId id="2091"/>
            <p14:sldId id="2090"/>
            <p14:sldId id="2072"/>
            <p14:sldId id="2073"/>
            <p14:sldId id="2092"/>
            <p14:sldId id="2093"/>
            <p14:sldId id="2094"/>
            <p14:sldId id="2095"/>
            <p14:sldId id="2074"/>
            <p14:sldId id="2079"/>
            <p14:sldId id="2096"/>
            <p14:sldId id="2097"/>
            <p14:sldId id="2075"/>
            <p14:sldId id="2080"/>
            <p14:sldId id="2098"/>
            <p14:sldId id="2099"/>
            <p14:sldId id="2076"/>
            <p14:sldId id="2081"/>
            <p14:sldId id="2100"/>
            <p14:sldId id="1995"/>
            <p14:sldId id="2037"/>
            <p14:sldId id="2071"/>
            <p14:sldId id="2101"/>
            <p14:sldId id="2077"/>
            <p14:sldId id="2102"/>
            <p14:sldId id="2106"/>
            <p14:sldId id="2103"/>
            <p14:sldId id="2105"/>
            <p14:sldId id="2104"/>
            <p14:sldId id="1996"/>
            <p14:sldId id="2034"/>
            <p14:sldId id="2042"/>
            <p14:sldId id="2043"/>
            <p14:sldId id="2044"/>
            <p14:sldId id="2036"/>
            <p14:sldId id="2041"/>
            <p14:sldId id="2045"/>
            <p14:sldId id="2046"/>
            <p14:sldId id="2047"/>
            <p14:sldId id="2048"/>
            <p14:sldId id="2049"/>
            <p14:sldId id="2035"/>
            <p14:sldId id="2050"/>
            <p14:sldId id="2040"/>
            <p14:sldId id="2052"/>
            <p14:sldId id="2051"/>
            <p14:sldId id="1997"/>
            <p14:sldId id="2023"/>
            <p14:sldId id="2025"/>
            <p14:sldId id="2027"/>
            <p14:sldId id="2028"/>
            <p14:sldId id="2029"/>
            <p14:sldId id="2030"/>
            <p14:sldId id="2024"/>
            <p14:sldId id="2026"/>
            <p14:sldId id="2031"/>
            <p14:sldId id="2032"/>
            <p14:sldId id="2033"/>
            <p14:sldId id="1998"/>
            <p14:sldId id="2000"/>
            <p14:sldId id="2011"/>
            <p14:sldId id="2014"/>
            <p14:sldId id="2015"/>
            <p14:sldId id="2016"/>
            <p14:sldId id="2017"/>
            <p14:sldId id="2010"/>
            <p14:sldId id="2018"/>
            <p14:sldId id="2019"/>
            <p14:sldId id="2020"/>
            <p14:sldId id="2021"/>
            <p14:sldId id="2022"/>
            <p14:sldId id="1999"/>
            <p14:sldId id="2012"/>
            <p14:sldId id="2001"/>
            <p14:sldId id="2002"/>
            <p14:sldId id="2003"/>
            <p14:sldId id="2006"/>
            <p14:sldId id="2005"/>
            <p14:sldId id="2004"/>
            <p14:sldId id="2007"/>
            <p14:sldId id="2008"/>
            <p14:sldId id="2009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3861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6"/>
    <a:srgbClr val="333F50"/>
    <a:srgbClr val="072C56"/>
    <a:srgbClr val="526396"/>
    <a:srgbClr val="394D87"/>
    <a:srgbClr val="7B8FC7"/>
    <a:srgbClr val="0B4C86"/>
    <a:srgbClr val="00B0F0"/>
    <a:srgbClr val="FF9443"/>
    <a:srgbClr val="A3B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9" autoAdjust="0"/>
    <p:restoredTop sz="96370" autoAdjust="0"/>
  </p:normalViewPr>
  <p:slideViewPr>
    <p:cSldViewPr snapToGrid="0" snapToObjects="1">
      <p:cViewPr varScale="1">
        <p:scale>
          <a:sx n="105" d="100"/>
          <a:sy n="105" d="100"/>
        </p:scale>
        <p:origin x="120" y="300"/>
      </p:cViewPr>
      <p:guideLst>
        <p:guide/>
        <p:guide orient="horz" pos="38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 snapToObjects="1">
      <p:cViewPr varScale="1">
        <p:scale>
          <a:sx n="77" d="100"/>
          <a:sy n="77" d="100"/>
        </p:scale>
        <p:origin x="4008" y="120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E975BC0-1B3C-AA47-8381-31D8E9532F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267D8-94CE-EA47-935F-82593FA6DF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687BBD7-CCE5-2942-97B4-94371F0B8E1E}" type="datetimeFigureOut">
              <a:rPr kumimoji="1" lang="ko-KR" altLang="en-US" smtClean="0"/>
              <a:pPr/>
              <a:t>2020-09-04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A3774D-4723-314D-B373-2C023BC399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43491-3A94-6646-B703-E0F202DC07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237CE94-D50B-9942-9E46-CEDC84A2CDC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88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1C10679-9C98-6642-B08B-2CF286076737}" type="datetimeFigureOut">
              <a:rPr kumimoji="1" lang="ko-KR" altLang="en-US" smtClean="0"/>
              <a:pPr/>
              <a:t>2020-09-04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24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1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설명_아래마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2F6CA1-6EF3-4F27-8152-44F6B42B11F0}"/>
              </a:ext>
            </a:extLst>
          </p:cNvPr>
          <p:cNvSpPr/>
          <p:nvPr/>
        </p:nvSpPr>
        <p:spPr>
          <a:xfrm>
            <a:off x="257927" y="231005"/>
            <a:ext cx="672123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051D23-8086-4DD8-8654-60E73495B1CE}"/>
              </a:ext>
            </a:extLst>
          </p:cNvPr>
          <p:cNvCxnSpPr/>
          <p:nvPr/>
        </p:nvCxnSpPr>
        <p:spPr>
          <a:xfrm flipV="1">
            <a:off x="921172" y="760484"/>
            <a:ext cx="1116836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7AD63936-3C41-48A9-A8F4-500EFA576DD4}"/>
              </a:ext>
            </a:extLst>
          </p:cNvPr>
          <p:cNvSpPr txBox="1">
            <a:spLocks/>
          </p:cNvSpPr>
          <p:nvPr userDrawn="1"/>
        </p:nvSpPr>
        <p:spPr>
          <a:xfrm>
            <a:off x="904697" y="502036"/>
            <a:ext cx="3481388" cy="479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Numpy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C47E46-FAEF-49EF-8255-2C78E77AF634}"/>
              </a:ext>
            </a:extLst>
          </p:cNvPr>
          <p:cNvSpPr/>
          <p:nvPr userDrawn="1"/>
        </p:nvSpPr>
        <p:spPr>
          <a:xfrm>
            <a:off x="629621" y="586531"/>
            <a:ext cx="275076" cy="275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7" tIns="42203" rIns="84407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6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3A1482-AB60-4110-84BF-33C5B1DB0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7" y="1308840"/>
            <a:ext cx="4462838" cy="457333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6102D3-E51D-4452-9340-60A54B112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37925" y="60848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8204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미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F243A0-A680-4E77-9DEF-3EFC156E6A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40747" y="3008340"/>
            <a:ext cx="1110506" cy="841321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80A552F-F0E9-45EE-A64F-B43E3BD024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876" y="938510"/>
            <a:ext cx="11684249" cy="15519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862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6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E8197-FF90-4AB7-8A89-2C51F48B1BAD}" type="datetimeFigureOut">
              <a:rPr lang="ko-KR" altLang="en-US" smtClean="0"/>
              <a:t>2020-09-04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A53D4-1A20-41E7-A164-64FB0163C8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39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B5B88B-4C22-4344-B3E0-725D96D67FB0}"/>
              </a:ext>
            </a:extLst>
          </p:cNvPr>
          <p:cNvSpPr/>
          <p:nvPr userDrawn="1"/>
        </p:nvSpPr>
        <p:spPr>
          <a:xfrm>
            <a:off x="4530055" y="0"/>
            <a:ext cx="7661945" cy="1988191"/>
          </a:xfrm>
          <a:prstGeom prst="rect">
            <a:avLst/>
          </a:prstGeom>
          <a:blipFill dpi="0" rotWithShape="1">
            <a:blip r:embed="rId6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B36E4F23-5F32-46E1-A0D0-DFC05218E1C1}"/>
              </a:ext>
            </a:extLst>
          </p:cNvPr>
          <p:cNvSpPr/>
          <p:nvPr userDrawn="1"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352B6924-1377-42F3-9F84-BE00A4C9D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8441" y="6063115"/>
            <a:ext cx="2743200" cy="365125"/>
          </a:xfrm>
          <a:prstGeom prst="rect">
            <a:avLst/>
          </a:prstGeom>
        </p:spPr>
        <p:txBody>
          <a:bodyPr/>
          <a:lstStyle/>
          <a:p>
            <a:fld id="{602A53D4-1A20-41E7-A164-64FB0163C8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066A06A6-EC7D-48A7-98E1-0ACB61FC23DE}"/>
              </a:ext>
            </a:extLst>
          </p:cNvPr>
          <p:cNvSpPr/>
          <p:nvPr userDrawn="1"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16150F-39FF-4FE8-B1D3-2B8B398A631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48" y="845220"/>
            <a:ext cx="628493" cy="16105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BFAB22-0AA1-4105-B741-3579847C481A}"/>
              </a:ext>
            </a:extLst>
          </p:cNvPr>
          <p:cNvSpPr/>
          <p:nvPr userDrawn="1"/>
        </p:nvSpPr>
        <p:spPr>
          <a:xfrm>
            <a:off x="459956" y="1009213"/>
            <a:ext cx="11272088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52C713-C4B5-4CFF-839D-BB7B29A4852B}"/>
              </a:ext>
            </a:extLst>
          </p:cNvPr>
          <p:cNvSpPr/>
          <p:nvPr userDrawn="1"/>
        </p:nvSpPr>
        <p:spPr>
          <a:xfrm>
            <a:off x="459956" y="1009213"/>
            <a:ext cx="2160000" cy="45719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49" r:id="rId3"/>
    <p:sldLayoutId id="2147483750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38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9.png"/><Relationship Id="rId4" Type="http://schemas.openxmlformats.org/officeDocument/2006/relationships/image" Target="../media/image38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6.png"/><Relationship Id="rId4" Type="http://schemas.openxmlformats.org/officeDocument/2006/relationships/image" Target="../media/image39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3.png"/><Relationship Id="rId4" Type="http://schemas.openxmlformats.org/officeDocument/2006/relationships/image" Target="../media/image40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9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2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3" Type="http://schemas.openxmlformats.org/officeDocument/2006/relationships/image" Target="../media/image443.png"/><Relationship Id="rId7" Type="http://schemas.openxmlformats.org/officeDocument/2006/relationships/image" Target="../media/image447.png"/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6.png"/><Relationship Id="rId5" Type="http://schemas.openxmlformats.org/officeDocument/2006/relationships/image" Target="../media/image445.png"/><Relationship Id="rId4" Type="http://schemas.openxmlformats.org/officeDocument/2006/relationships/image" Target="../media/image44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7" Type="http://schemas.openxmlformats.org/officeDocument/2006/relationships/image" Target="../media/image463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8.png"/><Relationship Id="rId5" Type="http://schemas.openxmlformats.org/officeDocument/2006/relationships/image" Target="../media/image467.png"/><Relationship Id="rId4" Type="http://schemas.openxmlformats.org/officeDocument/2006/relationships/image" Target="../media/image4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2.png"/><Relationship Id="rId4" Type="http://schemas.openxmlformats.org/officeDocument/2006/relationships/image" Target="../media/image47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6.png"/><Relationship Id="rId4" Type="http://schemas.openxmlformats.org/officeDocument/2006/relationships/image" Target="../media/image47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9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3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3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1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image" Target="../media/image536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7" Type="http://schemas.openxmlformats.org/officeDocument/2006/relationships/image" Target="../media/image543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40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5" Type="http://schemas.openxmlformats.org/officeDocument/2006/relationships/image" Target="../media/image555.png"/><Relationship Id="rId4" Type="http://schemas.openxmlformats.org/officeDocument/2006/relationships/image" Target="../media/image55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9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4.png"/><Relationship Id="rId4" Type="http://schemas.openxmlformats.org/officeDocument/2006/relationships/image" Target="../media/image563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7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5" Type="http://schemas.openxmlformats.org/officeDocument/2006/relationships/image" Target="../media/image576.png"/><Relationship Id="rId4" Type="http://schemas.openxmlformats.org/officeDocument/2006/relationships/image" Target="../media/image5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24E251A-60BE-4B7A-8E7D-FF301E9DB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7" b="19564"/>
          <a:stretch/>
        </p:blipFill>
        <p:spPr>
          <a:xfrm>
            <a:off x="-5872" y="0"/>
            <a:ext cx="12197872" cy="450303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6D11907-169D-4648-8972-55418BFCF4B9}"/>
              </a:ext>
            </a:extLst>
          </p:cNvPr>
          <p:cNvGrpSpPr/>
          <p:nvPr/>
        </p:nvGrpSpPr>
        <p:grpSpPr>
          <a:xfrm>
            <a:off x="3156244" y="1334062"/>
            <a:ext cx="5727807" cy="4503039"/>
            <a:chOff x="3686160" y="1770339"/>
            <a:chExt cx="4541467" cy="357037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7B17F29-228B-4C89-853F-FD2D2579B514}"/>
                </a:ext>
              </a:extLst>
            </p:cNvPr>
            <p:cNvSpPr/>
            <p:nvPr/>
          </p:nvSpPr>
          <p:spPr>
            <a:xfrm>
              <a:off x="3686160" y="3428734"/>
              <a:ext cx="4541466" cy="1911978"/>
            </a:xfrm>
            <a:prstGeom prst="rect">
              <a:avLst/>
            </a:prstGeom>
            <a:solidFill>
              <a:srgbClr val="4B7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 lang="ko-KR" altLang="en-US"/>
              </a:pPr>
              <a:r>
                <a:rPr lang="ko-KR" altLang="en-US" sz="3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㈜</a:t>
              </a:r>
              <a:r>
                <a:rPr lang="ko-KR" altLang="en-US" sz="38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잇플</a:t>
              </a:r>
              <a:r>
                <a:rPr lang="en-US" altLang="ko-KR" sz="3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ITPLE</a:t>
              </a:r>
              <a:endParaRPr lang="ko-KR" altLang="en-US" sz="3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양쪽 모서리가 둥근 사각형 41">
              <a:extLst>
                <a:ext uri="{FF2B5EF4-FFF2-40B4-BE49-F238E27FC236}">
                  <a16:creationId xmlns:a16="http://schemas.microsoft.com/office/drawing/2014/main" id="{9C066D4C-1CD5-4D35-AA98-210F4A4A4BE7}"/>
                </a:ext>
              </a:extLst>
            </p:cNvPr>
            <p:cNvSpPr/>
            <p:nvPr/>
          </p:nvSpPr>
          <p:spPr>
            <a:xfrm>
              <a:off x="3686161" y="1770339"/>
              <a:ext cx="4541466" cy="1658394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57300" dist="38100" dir="16200000" sx="79000" sy="79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02D3BA8-0A16-4770-9DA1-679712525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075" y="2459129"/>
              <a:ext cx="1627636" cy="41911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8891EB-E54D-4152-9964-6FAECEE5EACF}"/>
              </a:ext>
            </a:extLst>
          </p:cNvPr>
          <p:cNvSpPr/>
          <p:nvPr/>
        </p:nvSpPr>
        <p:spPr>
          <a:xfrm flipV="1">
            <a:off x="0" y="6740434"/>
            <a:ext cx="12192000" cy="1175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F18FEC-9223-4488-AC00-F3986166A8CA}"/>
              </a:ext>
            </a:extLst>
          </p:cNvPr>
          <p:cNvSpPr/>
          <p:nvPr/>
        </p:nvSpPr>
        <p:spPr>
          <a:xfrm flipV="1">
            <a:off x="-1" y="6740434"/>
            <a:ext cx="2336277" cy="117566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2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009650" y="1535621"/>
            <a:ext cx="10130407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배열은 보통 </a:t>
            </a:r>
            <a:r>
              <a:rPr lang="en-US" altLang="ko-KR" sz="2000" b="0" dirty="0"/>
              <a:t>array </a:t>
            </a:r>
            <a:r>
              <a:rPr lang="ko-KR" altLang="en-US" sz="2000" b="0" dirty="0"/>
              <a:t>함수를 사용해서 만듭니다</a:t>
            </a:r>
            <a:r>
              <a:rPr lang="en-US" altLang="ko-KR" sz="2000" b="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이 함수에  리스트나 튜플을 인자로  넣고 다차원 배열을 하나 만듭니다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 만들기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F72FD-34E2-4346-85C1-EA7097FF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9" y="3328214"/>
            <a:ext cx="5143500" cy="2609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9AA152-B082-4710-B3E3-06FF15F3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3328214"/>
            <a:ext cx="5067300" cy="21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458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두 개의 벡터를 행벡터와 열벡터의 닷연산으로 계산이 가능합니다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행벡터와 열벡터의 닷연산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FC2787-B7A8-4D6B-B03C-81755B92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76" y="4397162"/>
            <a:ext cx="3414321" cy="2038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D98F6B-8F2E-4275-90D3-E8E43F066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958" y="4397162"/>
            <a:ext cx="3582100" cy="1962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5780FF-0DE4-4F21-B9AF-48B3DD457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263" y="2461387"/>
            <a:ext cx="358209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845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두 개의 </a:t>
            </a:r>
            <a:r>
              <a:rPr lang="en-US" altLang="ko-KR" sz="1800" dirty="0"/>
              <a:t>2</a:t>
            </a:r>
            <a:r>
              <a:rPr lang="ko-KR" altLang="en-US" sz="1800" dirty="0"/>
              <a:t>차원 배열을 인자로 받아서 행렬의 곱셈</a:t>
            </a:r>
            <a:r>
              <a:rPr lang="en-US" altLang="ko-KR" sz="1800" dirty="0"/>
              <a:t>, </a:t>
            </a:r>
            <a:r>
              <a:rPr lang="ko-KR" altLang="en-US" sz="1800" dirty="0"/>
              <a:t>닷연산 을  </a:t>
            </a:r>
            <a:r>
              <a:rPr lang="en-US" altLang="ko-KR" sz="1800" dirty="0"/>
              <a:t>einsum </a:t>
            </a:r>
            <a:r>
              <a:rPr lang="ko-KR" altLang="en-US" sz="1800" dirty="0"/>
              <a:t>함수로 계산합니다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einnum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7D9358-C2F2-4D94-A7C0-E3D852F7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75" y="3192186"/>
            <a:ext cx="3028950" cy="876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C131B1-B10C-4C76-BADA-644397FC7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75" y="4977905"/>
            <a:ext cx="2990850" cy="895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9C2B69-3368-4D80-A7C2-9E16CE9D0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77" y="3745934"/>
            <a:ext cx="2743200" cy="1019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E7954F-07E0-4AB9-B586-AF7F3EE71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984" y="4765109"/>
            <a:ext cx="2019300" cy="819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757E63-57A8-414C-BF56-70E4CE342664}"/>
              </a:ext>
            </a:extLst>
          </p:cNvPr>
          <p:cNvSpPr txBox="1"/>
          <p:nvPr/>
        </p:nvSpPr>
        <p:spPr>
          <a:xfrm>
            <a:off x="1719743" y="4488110"/>
            <a:ext cx="249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행렬의 곱셈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2D0E9-A8F4-4EB8-B0C2-5FA272A0BEA8}"/>
              </a:ext>
            </a:extLst>
          </p:cNvPr>
          <p:cNvSpPr txBox="1"/>
          <p:nvPr/>
        </p:nvSpPr>
        <p:spPr>
          <a:xfrm>
            <a:off x="7194958" y="3193584"/>
            <a:ext cx="2499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행렬의 닷연산</a:t>
            </a:r>
          </a:p>
        </p:txBody>
      </p:sp>
    </p:spTree>
    <p:extLst>
      <p:ext uri="{BB962C8B-B14F-4D97-AF65-F5344CB8AC3E}">
        <p14:creationId xmlns:p14="http://schemas.microsoft.com/office/powerpoint/2010/main" val="26570953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다차원 배열의 구조 변경하기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5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2678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변경 및 결합 주요 함수</a:t>
            </a:r>
          </a:p>
        </p:txBody>
      </p:sp>
    </p:spTree>
    <p:extLst>
      <p:ext uri="{BB962C8B-B14F-4D97-AF65-F5344CB8AC3E}">
        <p14:creationId xmlns:p14="http://schemas.microsoft.com/office/powerpoint/2010/main" val="23792132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차원 배열을 만들고 내부의 원소 개수가 동일한 형상을 가진 다른 차원의 배열로 변경할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Reshape </a:t>
            </a:r>
            <a:r>
              <a:rPr lang="ko-KR" altLang="en-US" sz="2000" dirty="0"/>
              <a:t>메소드에 형상을 인자로 전달해서 배열의 형상을 변경합니다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 형상 변경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8505F9-641A-4C11-B569-8D334DC9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4" y="3341523"/>
            <a:ext cx="4608000" cy="10005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646E01-8A85-43A0-B821-41A7213E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04" y="4757974"/>
            <a:ext cx="4504800" cy="1228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B92A13-E206-4B71-B9E5-67A722866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133" y="3327673"/>
            <a:ext cx="4105275" cy="1143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0CF0F7-80A7-48F9-8844-551DEA04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133" y="4975942"/>
            <a:ext cx="4255523" cy="1457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17B232-2B1E-4BCE-9D5D-3470F6A7DFD7}"/>
              </a:ext>
            </a:extLst>
          </p:cNvPr>
          <p:cNvSpPr txBox="1"/>
          <p:nvPr/>
        </p:nvSpPr>
        <p:spPr>
          <a:xfrm>
            <a:off x="6940296" y="4584808"/>
            <a:ext cx="375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 -1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지정하면 나머지 형상의 자동으로 세팅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62798-3481-43A5-9D3E-DB566A30CA0D}"/>
              </a:ext>
            </a:extLst>
          </p:cNvPr>
          <p:cNvSpPr txBox="1"/>
          <p:nvPr/>
        </p:nvSpPr>
        <p:spPr>
          <a:xfrm>
            <a:off x="6883650" y="3064524"/>
            <a:ext cx="3754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 </a:t>
            </a:r>
            <a:r>
              <a:rPr lang="ko-KR" altLang="en-US" sz="1200" dirty="0"/>
              <a:t>원소의 개수가 안 맞으면 에러 발생</a:t>
            </a:r>
          </a:p>
        </p:txBody>
      </p:sp>
    </p:spTree>
    <p:extLst>
      <p:ext uri="{BB962C8B-B14F-4D97-AF65-F5344CB8AC3E}">
        <p14:creationId xmlns:p14="http://schemas.microsoft.com/office/powerpoint/2010/main" val="39499764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배열의 크기를 </a:t>
            </a:r>
            <a:r>
              <a:rPr lang="en-US" altLang="ko-KR" sz="2000" dirty="0" err="1"/>
              <a:t>resiz</a:t>
            </a:r>
            <a:r>
              <a:rPr lang="ko-KR" altLang="en-US" sz="2000" dirty="0"/>
              <a:t>로 변경해봅니다</a:t>
            </a:r>
            <a:r>
              <a:rPr lang="en-US" altLang="ko-KR" sz="2000" dirty="0"/>
              <a:t>. Reshape</a:t>
            </a:r>
            <a:r>
              <a:rPr lang="ko-KR" altLang="en-US" sz="2000" dirty="0"/>
              <a:t>와 차이점은 더 큰 배열로 확장할 수 있습니다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 크기 변경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F63198-264B-4909-BD68-211EB7855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57" y="3328987"/>
            <a:ext cx="1838325" cy="1009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A21375-9C76-4E9A-BE37-41CAC2F56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3" y="4502657"/>
            <a:ext cx="2876550" cy="619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1F82A6-7FB3-4D35-909D-F52869E3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03" y="5424449"/>
            <a:ext cx="2657475" cy="6286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29A269-B6F2-4C39-AD01-BC6D9EF36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10" y="3328987"/>
            <a:ext cx="2467793" cy="1905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DE05B4F-4691-4185-B05D-4E77B19C0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999" y="3386137"/>
            <a:ext cx="2933700" cy="2105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C6897E-35ED-4DB3-AE85-5516F3F219EF}"/>
              </a:ext>
            </a:extLst>
          </p:cNvPr>
          <p:cNvSpPr txBox="1"/>
          <p:nvPr/>
        </p:nvSpPr>
        <p:spPr>
          <a:xfrm>
            <a:off x="7916999" y="2831479"/>
            <a:ext cx="3145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 </a:t>
            </a:r>
            <a:r>
              <a:rPr lang="ko-KR" altLang="en-US" sz="1200" dirty="0"/>
              <a:t>새로운 배열을 </a:t>
            </a:r>
            <a:r>
              <a:rPr lang="ko-KR" altLang="en-US" sz="1200" dirty="0" err="1"/>
              <a:t>만들때</a:t>
            </a:r>
            <a:r>
              <a:rPr lang="ko-KR" altLang="en-US" sz="1200" dirty="0"/>
              <a:t> </a:t>
            </a:r>
            <a:r>
              <a:rPr lang="en-US" altLang="ko-KR" sz="1200" dirty="0"/>
              <a:t>refcheck=False</a:t>
            </a:r>
            <a:r>
              <a:rPr lang="ko-KR" altLang="en-US" sz="1200" dirty="0"/>
              <a:t> 지정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319AA5-3220-473C-918B-5842A2DC6217}"/>
              </a:ext>
            </a:extLst>
          </p:cNvPr>
          <p:cNvSpPr txBox="1"/>
          <p:nvPr/>
        </p:nvSpPr>
        <p:spPr>
          <a:xfrm>
            <a:off x="4619612" y="2831479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 shape</a:t>
            </a:r>
            <a:r>
              <a:rPr lang="ko-KR" altLang="en-US" sz="1200" dirty="0"/>
              <a:t>를 다른 차원으로 확대 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64C884-350D-4436-9159-323F121BF694}"/>
              </a:ext>
            </a:extLst>
          </p:cNvPr>
          <p:cNvSpPr txBox="1"/>
          <p:nvPr/>
        </p:nvSpPr>
        <p:spPr>
          <a:xfrm>
            <a:off x="972482" y="2831479"/>
            <a:ext cx="2226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 </a:t>
            </a:r>
            <a:r>
              <a:rPr lang="ko-KR" altLang="en-US" sz="1200" dirty="0"/>
              <a:t>동일 차원에서 크기만 확장 </a:t>
            </a:r>
          </a:p>
        </p:txBody>
      </p:sp>
    </p:spTree>
    <p:extLst>
      <p:ext uri="{BB962C8B-B14F-4D97-AF65-F5344CB8AC3E}">
        <p14:creationId xmlns:p14="http://schemas.microsoft.com/office/powerpoint/2010/main" val="35421142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Meshgrid </a:t>
            </a:r>
            <a:r>
              <a:rPr lang="ko-KR" altLang="en-US" sz="2000" dirty="0"/>
              <a:t>함수를 사용하면 두 개의 배열을 가지고 확장된 두 개의 다른 배열을 만듭니다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배열로 변경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C7E3A-3432-4521-9AD9-6EA5E645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01" y="3429000"/>
            <a:ext cx="2424562" cy="790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6682AE-E475-4E49-BF02-4110CF310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250" y="3133688"/>
            <a:ext cx="2667000" cy="2762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8E8631-B0E6-4372-99B7-4ACFBCA10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467" y="3133688"/>
            <a:ext cx="3551897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 mgrid </a:t>
            </a:r>
            <a:r>
              <a:rPr lang="ko-KR" altLang="en-US" sz="2000" dirty="0"/>
              <a:t>함수에 인자로 슬라이스 전달하면 두 개의 배열을 반환합니다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배열로 변경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1D897C-EBD7-4B6D-B250-46F8698B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880" y="3666170"/>
            <a:ext cx="3604832" cy="2085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7903CD-F1C2-4084-A98D-C12160E3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3504246"/>
            <a:ext cx="4299396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02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Ogird</a:t>
            </a:r>
            <a:r>
              <a:rPr lang="ko-KR" altLang="en-US" sz="2000" dirty="0"/>
              <a:t>함수에 인자로 슬라이스 전달하면 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두 개의 배열을 반환합니다</a:t>
            </a:r>
            <a:r>
              <a:rPr lang="en-US" altLang="ko-KR" sz="2000" dirty="0"/>
              <a:t>.  </a:t>
            </a:r>
            <a:r>
              <a:rPr lang="ko-KR" altLang="en-US" sz="2000" dirty="0"/>
              <a:t>첫번째는 </a:t>
            </a:r>
            <a:r>
              <a:rPr lang="ko-KR" altLang="en-US" sz="2000" dirty="0" err="1"/>
              <a:t>열벡터이고</a:t>
            </a:r>
            <a:r>
              <a:rPr lang="ko-KR" altLang="en-US" sz="2000" dirty="0"/>
              <a:t> 두번째는 </a:t>
            </a:r>
            <a:r>
              <a:rPr lang="ko-KR" altLang="en-US" sz="2000" dirty="0" err="1"/>
              <a:t>행벡터입니다</a:t>
            </a:r>
            <a:r>
              <a:rPr lang="en-US" altLang="ko-KR" sz="2000" dirty="0"/>
              <a:t>.  </a:t>
            </a:r>
            <a:r>
              <a:rPr lang="ko-KR" altLang="en-US" sz="2000" dirty="0"/>
              <a:t>이 두개를 </a:t>
            </a:r>
            <a:r>
              <a:rPr lang="ko-KR" altLang="en-US" sz="2000" dirty="0" err="1"/>
              <a:t>브로드캐스탱해서</a:t>
            </a:r>
            <a:r>
              <a:rPr lang="ko-KR" altLang="en-US" sz="2000" dirty="0"/>
              <a:t> 동일한 형상의 배열을 만들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배열을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배열로 변경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D3C9AC-DC68-4DBB-A327-DC3B5EF8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349" y="3429000"/>
            <a:ext cx="3425265" cy="2240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FB170C-E620-43E5-A3A7-9E71A714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10" y="3286124"/>
            <a:ext cx="3533394" cy="23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55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배열에서 축의 차원이 </a:t>
            </a:r>
            <a:r>
              <a:rPr lang="en-US" altLang="ko-KR" sz="2000" dirty="0"/>
              <a:t>1</a:t>
            </a:r>
            <a:r>
              <a:rPr lang="ko-KR" altLang="en-US" sz="2000" dirty="0"/>
              <a:t>인 것을 없애서 차원을 축소할 필요가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이때 축소하는 함수 </a:t>
            </a:r>
            <a:r>
              <a:rPr lang="en-US" altLang="ko-KR" sz="2000" dirty="0"/>
              <a:t>squeeze</a:t>
            </a:r>
            <a:r>
              <a:rPr lang="ko-KR" altLang="en-US" sz="2000" dirty="0"/>
              <a:t>에 배열을 전달해서 사용합니다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축이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 차원을 줄이기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3E33F-EBAE-4AF0-8E08-3F7CDA69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3548025"/>
            <a:ext cx="3451050" cy="1933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CF8632-BBFD-4BDB-BD49-66565414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63" y="3364801"/>
            <a:ext cx="27813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95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009650" y="1535621"/>
            <a:ext cx="10130407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배열이 만들어지면 데이터는 메모리에 관리합니다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그 내부의 값을 속성으로 접근해서 확인할 수 있습니다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 데이터 관리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7C6FC7-45EF-43F0-883F-A0C256F94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54" y="3550907"/>
            <a:ext cx="5948934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86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원소를  반복해서 증가하는 </a:t>
            </a:r>
            <a:r>
              <a:rPr lang="en-US" altLang="ko-KR" sz="2000" dirty="0"/>
              <a:t>repeat </a:t>
            </a:r>
            <a:r>
              <a:rPr lang="ko-KR" altLang="en-US" sz="2000" dirty="0"/>
              <a:t>함수</a:t>
            </a:r>
            <a:r>
              <a:rPr lang="en-US" altLang="ko-KR" sz="2000" dirty="0"/>
              <a:t>, </a:t>
            </a:r>
            <a:r>
              <a:rPr lang="ko-KR" altLang="en-US" sz="2000" dirty="0"/>
              <a:t>주어진 배열의 </a:t>
            </a:r>
            <a:r>
              <a:rPr lang="ko-KR" altLang="en-US" sz="2000" dirty="0" err="1"/>
              <a:t>크키를</a:t>
            </a:r>
            <a:r>
              <a:rPr lang="ko-KR" altLang="en-US" sz="2000" dirty="0"/>
              <a:t> 확대하는 </a:t>
            </a:r>
            <a:r>
              <a:rPr lang="en-US" altLang="ko-KR" sz="2000" dirty="0"/>
              <a:t>tile </a:t>
            </a:r>
            <a:r>
              <a:rPr lang="ko-KR" altLang="en-US" sz="2000" dirty="0"/>
              <a:t>함수 등을 알아봅니다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내부 원소를 가지고 배열 확대하기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1268A5-1040-44BD-B3EA-AE24A595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275076"/>
            <a:ext cx="3600450" cy="1752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3ACF1-E2FA-4CF2-8111-CF8A4D24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901" y="3275076"/>
            <a:ext cx="28098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330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동일한 형상을 가진 두 개의 배열을 만들고 </a:t>
            </a:r>
            <a:r>
              <a:rPr lang="en-US" altLang="ko-KR" sz="2000" dirty="0"/>
              <a:t>concatenate </a:t>
            </a:r>
            <a:r>
              <a:rPr lang="ko-KR" altLang="en-US" sz="2000" dirty="0"/>
              <a:t>함수로 수직과 수평으로 결합을 할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배열을 결합하기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9C7023-75C4-449F-ABF2-019EB01D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81" y="3201352"/>
            <a:ext cx="4657725" cy="2466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338577-7DD2-4FB6-AE6E-D59F3C3D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110" y="3310889"/>
            <a:ext cx="3086100" cy="1123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84812A-C1BF-4091-8D88-746CC9407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486" y="5120639"/>
            <a:ext cx="3895725" cy="771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A6B261-2D9F-42AC-94F2-2E7A050CD80F}"/>
              </a:ext>
            </a:extLst>
          </p:cNvPr>
          <p:cNvSpPr txBox="1"/>
          <p:nvPr/>
        </p:nvSpPr>
        <p:spPr>
          <a:xfrm>
            <a:off x="7232904" y="2816352"/>
            <a:ext cx="308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열의 크기가 동일할 때 수직 결합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A10373-B8ED-4E8D-B304-37E349813D82}"/>
              </a:ext>
            </a:extLst>
          </p:cNvPr>
          <p:cNvSpPr txBox="1"/>
          <p:nvPr/>
        </p:nvSpPr>
        <p:spPr>
          <a:xfrm>
            <a:off x="7129272" y="4652377"/>
            <a:ext cx="3086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행의 크기가 동일할 때 수평 결합</a:t>
            </a:r>
          </a:p>
        </p:txBody>
      </p:sp>
    </p:spTree>
    <p:extLst>
      <p:ext uri="{BB962C8B-B14F-4D97-AF65-F5344CB8AC3E}">
        <p14:creationId xmlns:p14="http://schemas.microsoft.com/office/powerpoint/2010/main" val="29419571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 개의 일차원 배열을 만들고 </a:t>
            </a:r>
            <a:r>
              <a:rPr lang="en-US" altLang="ko-KR" sz="2000" dirty="0"/>
              <a:t>stack , vstack, hstack </a:t>
            </a:r>
            <a:r>
              <a:rPr lang="ko-KR" altLang="en-US" sz="2000" dirty="0"/>
              <a:t>함수로 배열을 수직과 수평으로 쌓을</a:t>
            </a:r>
            <a:r>
              <a:rPr lang="en-US" altLang="ko-KR" sz="2000" dirty="0"/>
              <a:t> </a:t>
            </a:r>
            <a:r>
              <a:rPr lang="ko-KR" altLang="en-US" sz="2000" dirty="0"/>
              <a:t>수가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배열을 쌓기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8726DA-CB1C-4D08-9117-6036AA002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211" y="3180969"/>
            <a:ext cx="2238375" cy="1143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3A3F9B-1AA0-4D67-992A-3E559B9F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39" y="2943225"/>
            <a:ext cx="2333625" cy="971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F3D473-3782-4907-A8F3-34AD5C3D2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85" y="3087622"/>
            <a:ext cx="2419350" cy="15525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ED6D31-D011-40CA-A9E7-7E1A6BEB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945" y="3914775"/>
            <a:ext cx="2409825" cy="23812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FBB6F4-B622-436F-8DB9-9D9AE5CFF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299" y="4838127"/>
            <a:ext cx="23622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4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선형대수에서 큰 배열을 작은 배열로 분리해서 계산을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넘파이 모듈의 다차원 배열도 하나의 배열을 분리해서 처리할 수 있습니다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배열을 분리하기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C49D3A-A07B-4725-9606-AFFA31B3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39" y="2947797"/>
            <a:ext cx="4438650" cy="12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5D3F9C-5D2E-489B-86DA-2A61CBA5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51" y="4450842"/>
            <a:ext cx="2343150" cy="1485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088F47-7066-4F0B-898A-321E22806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089" y="3128772"/>
            <a:ext cx="19145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24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행과 열을 쌓을 때 </a:t>
            </a:r>
            <a:r>
              <a:rPr lang="en-US" altLang="ko-KR" sz="2000" dirty="0"/>
              <a:t>r_,</a:t>
            </a:r>
            <a:r>
              <a:rPr lang="ko-KR" altLang="en-US" sz="2000" dirty="0"/>
              <a:t> </a:t>
            </a:r>
            <a:r>
              <a:rPr lang="en-US" altLang="ko-KR" sz="2000" dirty="0"/>
              <a:t>c_</a:t>
            </a:r>
            <a:r>
              <a:rPr lang="ko-KR" altLang="en-US" sz="2000" dirty="0"/>
              <a:t> 를 사용할 수도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 쌓기 객체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4FC8D8-E4A2-4F1A-A83F-30BE9DAED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4" y="3971888"/>
            <a:ext cx="4210050" cy="1704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A78C2A-F997-499B-B7E6-2C9DC533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54" y="3249844"/>
            <a:ext cx="2876550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24F2D9-AF6E-4757-8701-548EC56A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83" y="3971888"/>
            <a:ext cx="4924425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714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내부 조작 함수</a:t>
            </a:r>
          </a:p>
        </p:txBody>
      </p:sp>
    </p:spTree>
    <p:extLst>
      <p:ext uri="{BB962C8B-B14F-4D97-AF65-F5344CB8AC3E}">
        <p14:creationId xmlns:p14="http://schemas.microsoft.com/office/powerpoint/2010/main" val="21449736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배열도 내부의 원소를 기준으로 처리를 할 때는 순서대로 정렬을 해서 사용할 수 있습니다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정렬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sort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506705-3C75-428D-95D8-8E171B05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429000"/>
            <a:ext cx="3371850" cy="2019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905B13-2FBD-4996-93D3-BAF9F3CA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58" y="3288222"/>
            <a:ext cx="3064602" cy="923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73DE46-D246-4537-9F4F-83391083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57" y="4514813"/>
            <a:ext cx="3064603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14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값을 정렬을 하지 않고 인덱스 정렬은 </a:t>
            </a:r>
            <a:r>
              <a:rPr lang="en-US" altLang="ko-KR" sz="2000" dirty="0"/>
              <a:t>argsort 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기존 원본 배열의 인덱스를 가지고 정렬한 배열을 반환합니다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정렬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argsort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0CEBD1-2321-45AE-B223-655A8795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3" y="3353936"/>
            <a:ext cx="3381375" cy="1962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AE7F3D-91D6-4418-B9B1-7A1B4E80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055" y="3230111"/>
            <a:ext cx="37623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401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넘파이 모듈은 다차원 배열인 </a:t>
            </a:r>
            <a:r>
              <a:rPr lang="en-US" altLang="ko-KR" sz="2000" dirty="0"/>
              <a:t>ndarray</a:t>
            </a:r>
            <a:r>
              <a:rPr lang="ko-KR" altLang="en-US" sz="2000" dirty="0"/>
              <a:t>와 행렬을 처리하는 </a:t>
            </a:r>
            <a:r>
              <a:rPr lang="en-US" altLang="ko-KR" sz="2000" dirty="0"/>
              <a:t>matrix </a:t>
            </a:r>
            <a:r>
              <a:rPr lang="ko-KR" altLang="en-US" sz="2000" dirty="0"/>
              <a:t>클래스가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이들은 서로 자료형을 교환할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 클래스 변경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4F8AE-051B-440C-A606-9B747C4F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813264"/>
            <a:ext cx="300990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53E53B-2827-4282-988D-30D89D694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68" y="4233862"/>
            <a:ext cx="2594602" cy="1609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543B3D-0F05-4261-B4B5-8F3BD3A9B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88" y="4233862"/>
            <a:ext cx="2200275" cy="1066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98C11C-AA2C-4582-9C41-77A4B25F2FF3}"/>
              </a:ext>
            </a:extLst>
          </p:cNvPr>
          <p:cNvSpPr txBox="1"/>
          <p:nvPr/>
        </p:nvSpPr>
        <p:spPr>
          <a:xfrm>
            <a:off x="6568580" y="3536265"/>
            <a:ext cx="2370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자료형 변경하기</a:t>
            </a:r>
          </a:p>
        </p:txBody>
      </p:sp>
    </p:spTree>
    <p:extLst>
      <p:ext uri="{BB962C8B-B14F-4D97-AF65-F5344CB8AC3E}">
        <p14:creationId xmlns:p14="http://schemas.microsoft.com/office/powerpoint/2010/main" val="3905713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배열을 </a:t>
            </a:r>
            <a:r>
              <a:rPr lang="en-US" altLang="ko-KR" sz="2000" dirty="0"/>
              <a:t>ones </a:t>
            </a:r>
            <a:r>
              <a:rPr lang="ko-KR" altLang="en-US" sz="2000" dirty="0"/>
              <a:t>함수로 만들면 모든 원소의 값이 </a:t>
            </a:r>
            <a:r>
              <a:rPr lang="en-US" altLang="ko-KR" sz="2000" dirty="0"/>
              <a:t>1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모든 원소를 다른 값으로 변경하려면 </a:t>
            </a:r>
            <a:r>
              <a:rPr lang="en-US" altLang="ko-KR" sz="2000" dirty="0"/>
              <a:t>fill </a:t>
            </a:r>
            <a:r>
              <a:rPr lang="ko-KR" altLang="en-US" sz="2000" dirty="0"/>
              <a:t>메소드를 사용해서 변경합니다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</a:t>
            </a:r>
            <a:r>
              <a:rPr lang="en-US" altLang="ko-KR" sz="2000" dirty="0"/>
              <a:t>full </a:t>
            </a:r>
            <a:r>
              <a:rPr lang="ko-KR" altLang="en-US" sz="2000" dirty="0"/>
              <a:t>함수는 새로 만드는 배열의 모든 값을 동일하게 처리합니다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배열의 값 변경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A3BA6D-026F-489D-81E4-E7F180AC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179" y="3245098"/>
            <a:ext cx="4838700" cy="20288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1543F7-539C-4802-9969-8E7BF3C6B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179" y="5360608"/>
            <a:ext cx="46672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009650" y="1535621"/>
            <a:ext cx="10130407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b="0" dirty="0"/>
              <a:t>array </a:t>
            </a:r>
            <a:r>
              <a:rPr lang="ko-KR" altLang="en-US" sz="2000" b="0" dirty="0"/>
              <a:t>함수에 </a:t>
            </a:r>
            <a:r>
              <a:rPr lang="en-US" altLang="ko-KR" sz="2000" b="0" dirty="0"/>
              <a:t>dtype </a:t>
            </a:r>
            <a:r>
              <a:rPr lang="ko-KR" altLang="en-US" sz="2000" b="0" dirty="0"/>
              <a:t>매개변수에 자료형을 지정해서 다차원 배열을 만듭니다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지정하지 않으면 내부적으로 추론해서 하나의 자료형을 결정합니다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자료형관리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B25E24-E7E2-49EF-91BA-13B3D78F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59" y="3125152"/>
            <a:ext cx="5010150" cy="24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96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배열의 좌우</a:t>
            </a:r>
            <a:r>
              <a:rPr lang="en-US" altLang="ko-KR" sz="2000" dirty="0"/>
              <a:t>, </a:t>
            </a:r>
            <a:r>
              <a:rPr lang="ko-KR" altLang="en-US" sz="2000" dirty="0"/>
              <a:t>상하의 위치 및  각도에 따라 이동을 시킬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위치변경 및 이동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6F4B7B-D679-45EF-9606-9DE7B80CC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13" y="3343238"/>
            <a:ext cx="3238500" cy="1171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7933BE-23D6-49D5-A74E-8144F405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84" y="4610119"/>
            <a:ext cx="2085975" cy="1590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218075-3B05-4223-A6EA-028193C6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66" y="3269485"/>
            <a:ext cx="2762250" cy="12096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6B246E-098F-433A-AE16-E3D02C7E6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419" y="4917609"/>
            <a:ext cx="1885950" cy="781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12E359-1BFF-4B28-833C-68FCAF1CA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012" y="4316068"/>
            <a:ext cx="1885950" cy="217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549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원소의 값에 대한 체크를 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무한대나 </a:t>
            </a:r>
            <a:r>
              <a:rPr lang="en-US" altLang="ko-KR" sz="2000" dirty="0"/>
              <a:t>nan</a:t>
            </a:r>
            <a:r>
              <a:rPr lang="ko-KR" altLang="en-US" sz="2000" dirty="0"/>
              <a:t>도 점검할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 내의 원소 점검하기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E923A0-4C6E-40D4-850F-C675ED46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386100"/>
            <a:ext cx="4914900" cy="2257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F5C8A9-67C5-4AC9-B0F2-A825A51F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535" y="3345859"/>
            <a:ext cx="3733800" cy="962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A0E6E3-4F80-45F2-9865-BB452ED8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535" y="4514812"/>
            <a:ext cx="3962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803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배열의 </a:t>
            </a:r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padding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26335867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기존 배열 밖에 다른 원소를 더 붙여서 배열을 확장하는 방식입니다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패딩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7D1B9-8B62-4C26-A6E2-548F56154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22" y="3697448"/>
            <a:ext cx="2781300" cy="129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C5BFE0-5B91-4407-A4DF-92C092E26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24163"/>
            <a:ext cx="2457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992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함수 </a:t>
            </a:r>
            <a:r>
              <a:rPr lang="en-US" altLang="ko-KR" sz="2000" dirty="0"/>
              <a:t>pad</a:t>
            </a:r>
            <a:r>
              <a:rPr lang="ko-KR" altLang="en-US" sz="2000" dirty="0"/>
              <a:t>를 가지고 배열에 패딩을 처리합니다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상수값으로</a:t>
            </a:r>
            <a:r>
              <a:rPr lang="ko-KR" altLang="en-US" sz="2000" dirty="0"/>
              <a:t> 패딩을 할 때는 </a:t>
            </a:r>
            <a:r>
              <a:rPr lang="en-US" altLang="ko-KR" sz="2000" dirty="0"/>
              <a:t>constant </a:t>
            </a:r>
            <a:r>
              <a:rPr lang="ko-KR" altLang="en-US" sz="2000" dirty="0"/>
              <a:t>문자열을 인자로 전달합니다</a:t>
            </a:r>
            <a:r>
              <a:rPr lang="en-US" altLang="ko-KR" sz="2000" dirty="0"/>
              <a:t>. 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패딩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3FE11-C435-4E5A-9FC3-5DB76F81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162342"/>
            <a:ext cx="2228850" cy="1019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31D171-D3C7-47BC-B1D3-773A6559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51" y="4440091"/>
            <a:ext cx="2505075" cy="1076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4414A3-1745-48E4-B579-C7466E6D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790" y="3209967"/>
            <a:ext cx="2828925" cy="2219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3ECFDC-DF46-43AF-816C-EA179007F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221" y="3209967"/>
            <a:ext cx="3124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299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기존 배열의 값으로 패딩이 필요하면 </a:t>
            </a:r>
            <a:r>
              <a:rPr lang="en-US" altLang="ko-KR" sz="2000" dirty="0"/>
              <a:t>edge </a:t>
            </a:r>
            <a:r>
              <a:rPr lang="ko-KR" altLang="en-US" sz="2000" dirty="0"/>
              <a:t>문자열을 인자로 전달합니다</a:t>
            </a:r>
            <a:r>
              <a:rPr lang="en-US" altLang="ko-KR" sz="2000" dirty="0"/>
              <a:t>.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패딩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FFC0AC-2692-40DF-BD63-B98D614C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09" y="3584152"/>
            <a:ext cx="2962275" cy="1266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D1DF1B-D572-4E05-B655-C720848E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67" y="3203151"/>
            <a:ext cx="2447925" cy="2028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08CA88-21D2-473C-A41A-83E2B13EB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99" y="3203151"/>
            <a:ext cx="29622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324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패딩되는</a:t>
            </a:r>
            <a:r>
              <a:rPr lang="ko-KR" altLang="en-US" sz="2000" dirty="0"/>
              <a:t> 값을 최대값</a:t>
            </a:r>
            <a:r>
              <a:rPr lang="en-US" altLang="ko-KR" sz="2000" dirty="0"/>
              <a:t>, </a:t>
            </a:r>
            <a:r>
              <a:rPr lang="ko-KR" altLang="en-US" sz="2000" dirty="0"/>
              <a:t>최소값</a:t>
            </a:r>
            <a:r>
              <a:rPr lang="en-US" altLang="ko-KR" sz="2000" dirty="0"/>
              <a:t>, </a:t>
            </a:r>
            <a:r>
              <a:rPr lang="ko-KR" altLang="en-US" sz="2000" dirty="0"/>
              <a:t>평균</a:t>
            </a:r>
            <a:r>
              <a:rPr lang="en-US" altLang="ko-KR" sz="2000" dirty="0"/>
              <a:t>, </a:t>
            </a:r>
            <a:r>
              <a:rPr lang="ko-KR" altLang="en-US" sz="2000" dirty="0"/>
              <a:t>중앙값 등으로 지정할 수 있습니다</a:t>
            </a:r>
            <a:r>
              <a:rPr lang="en-US" altLang="ko-KR" sz="2000" dirty="0"/>
              <a:t>.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패딩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3C161-2622-4001-B851-87BD0928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535" y="2818701"/>
            <a:ext cx="3105150" cy="3252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CD0891-B490-41B9-83C7-3BEB32EA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2818701"/>
            <a:ext cx="2876550" cy="2886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B06141-1246-4A7C-946E-E2421D8A8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858" y="2632526"/>
            <a:ext cx="28765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685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넘파이 모듈의 자료형 이해하기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6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132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dtype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으로 자료형 객체 생성하기</a:t>
            </a:r>
          </a:p>
        </p:txBody>
      </p:sp>
    </p:spTree>
    <p:extLst>
      <p:ext uri="{BB962C8B-B14F-4D97-AF65-F5344CB8AC3E}">
        <p14:creationId xmlns:p14="http://schemas.microsoft.com/office/powerpoint/2010/main" val="27818876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배열의 자료형을 관리하는 클래스가 </a:t>
            </a:r>
            <a:r>
              <a:rPr lang="en-US" altLang="ko-KR" sz="2000" b="0" dirty="0"/>
              <a:t>dtype </a:t>
            </a:r>
            <a:r>
              <a:rPr lang="ko-KR" altLang="en-US" sz="2000" b="0" dirty="0"/>
              <a:t>입니다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클래스로 객체를 만들어서 관리합니다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배열을 생성할 때 자료형 클래스가 </a:t>
            </a:r>
            <a:r>
              <a:rPr lang="en-US" altLang="ko-KR" sz="2000" b="0" dirty="0"/>
              <a:t>dtype </a:t>
            </a:r>
            <a:r>
              <a:rPr lang="ko-KR" altLang="en-US" sz="2000" b="0" dirty="0"/>
              <a:t>인자에 전달됩니다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dtype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64FEB8-4F93-4518-B454-57026385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67" y="3429000"/>
            <a:ext cx="3016397" cy="1704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1C1F51-2408-4D38-BDEA-2E2B9C7B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12" y="3514725"/>
            <a:ext cx="3619119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3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009650" y="1535621"/>
            <a:ext cx="10130407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리스트가 내포된 리스트를 인자로 전달하면 </a:t>
            </a:r>
            <a:r>
              <a:rPr lang="en-US" altLang="ko-KR" sz="2000" b="0" dirty="0"/>
              <a:t>2</a:t>
            </a:r>
            <a:r>
              <a:rPr lang="ko-KR" altLang="en-US" sz="2000" b="0" dirty="0"/>
              <a:t>차원 배열이 만들어집니다</a:t>
            </a:r>
            <a:r>
              <a:rPr lang="en-US" altLang="ko-KR" sz="2000" b="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배열의 정보인 형태</a:t>
            </a:r>
            <a:r>
              <a:rPr lang="en-US" altLang="ko-KR" sz="2000" dirty="0"/>
              <a:t>(shape), </a:t>
            </a:r>
            <a:r>
              <a:rPr lang="ko-KR" altLang="en-US" sz="2000" dirty="0"/>
              <a:t>차원</a:t>
            </a:r>
            <a:r>
              <a:rPr lang="en-US" altLang="ko-KR" sz="2000" dirty="0"/>
              <a:t>(ndim), </a:t>
            </a:r>
            <a:r>
              <a:rPr lang="ko-KR" altLang="en-US" sz="2000" dirty="0"/>
              <a:t>하나의 원소 크기</a:t>
            </a:r>
            <a:r>
              <a:rPr lang="en-US" altLang="ko-KR" sz="2000" dirty="0"/>
              <a:t>(itemsize), </a:t>
            </a:r>
            <a:r>
              <a:rPr lang="ko-KR" altLang="en-US" sz="2000" dirty="0"/>
              <a:t>전체 원소 개수</a:t>
            </a:r>
            <a:r>
              <a:rPr lang="en-US" altLang="ko-KR" sz="2000" dirty="0"/>
              <a:t>(size), </a:t>
            </a:r>
            <a:r>
              <a:rPr lang="ko-KR" altLang="en-US" sz="2000" dirty="0"/>
              <a:t>원소와 하나의 행의 바이트 크기</a:t>
            </a:r>
            <a:r>
              <a:rPr lang="en-US" altLang="ko-KR" sz="2000" dirty="0"/>
              <a:t>(strides) </a:t>
            </a:r>
            <a:r>
              <a:rPr lang="ko-KR" altLang="en-US" sz="2000" dirty="0"/>
              <a:t>속성으로 확인합니다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 배열의 정보 확인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BDAC1E-7481-4BE3-95CB-E57FFC8A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43" y="3279268"/>
            <a:ext cx="4956048" cy="2917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5FE78DA-2424-435D-AF35-C20C6DE83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70" y="3429000"/>
            <a:ext cx="4991100" cy="25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650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넘파이 모듈의 대표적인 정수 클래스는 </a:t>
            </a:r>
            <a:r>
              <a:rPr lang="en-US" altLang="ko-KR" sz="2000" b="0" dirty="0"/>
              <a:t>np.int_ </a:t>
            </a:r>
            <a:r>
              <a:rPr lang="ko-KR" altLang="en-US" sz="2000" b="0" dirty="0"/>
              <a:t>입니다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클래스는 기본으로 </a:t>
            </a:r>
            <a:r>
              <a:rPr lang="en-US" altLang="ko-KR" sz="2000" b="0" dirty="0"/>
              <a:t>int32</a:t>
            </a:r>
            <a:r>
              <a:rPr lang="ko-KR" altLang="en-US" sz="2000" b="0" dirty="0"/>
              <a:t>입니다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클래스의 상속관계를 </a:t>
            </a:r>
            <a:r>
              <a:rPr lang="en-US" altLang="ko-KR" sz="2000" b="0" dirty="0"/>
              <a:t>mro </a:t>
            </a:r>
            <a:r>
              <a:rPr lang="ko-KR" altLang="en-US" sz="2000" b="0" dirty="0"/>
              <a:t>메소드로 확인할 수 있습니다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자료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클래스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5A2342-A5A6-49B8-A815-95C7265D4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3448013"/>
            <a:ext cx="2171700" cy="2133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357C2D-27C9-4386-91C5-041BDB0A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83" y="3448013"/>
            <a:ext cx="3162300" cy="1943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7991A67-A796-4DF6-A3F8-C737CE71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080" y="3167025"/>
            <a:ext cx="21717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7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정수와 실수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복소수를 처리하는 </a:t>
            </a:r>
            <a:r>
              <a:rPr lang="ko-KR" altLang="en-US" sz="2000" b="0" dirty="0" err="1"/>
              <a:t>자료형들입니다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실수 자료형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E20C75-8B56-47D2-8C9F-0E38C1DB8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428999"/>
            <a:ext cx="4638675" cy="1876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3EFAED-C094-4336-BD5A-25BDE3845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838" y="3428998"/>
            <a:ext cx="46577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31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날짜 자료형</a:t>
            </a:r>
          </a:p>
        </p:txBody>
      </p:sp>
    </p:spTree>
    <p:extLst>
      <p:ext uri="{BB962C8B-B14F-4D97-AF65-F5344CB8AC3E}">
        <p14:creationId xmlns:p14="http://schemas.microsoft.com/office/powerpoint/2010/main" val="8731094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날짜는 년도</a:t>
            </a:r>
            <a:r>
              <a:rPr lang="en-US" altLang="ko-KR" sz="2000" dirty="0"/>
              <a:t>(Y), </a:t>
            </a:r>
            <a:r>
              <a:rPr lang="ko-KR" altLang="en-US" sz="2000" dirty="0"/>
              <a:t>월</a:t>
            </a:r>
            <a:r>
              <a:rPr lang="en-US" altLang="ko-KR" sz="2000" dirty="0"/>
              <a:t>(M), </a:t>
            </a:r>
            <a:r>
              <a:rPr lang="ko-KR" altLang="en-US" sz="2000" dirty="0"/>
              <a:t>일</a:t>
            </a:r>
            <a:r>
              <a:rPr lang="en-US" altLang="ko-KR" sz="2000" dirty="0"/>
              <a:t>(D) </a:t>
            </a:r>
            <a:r>
              <a:rPr lang="ko-KR" altLang="en-US" sz="2000" dirty="0"/>
              <a:t>등의 기준을 만듭니다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 다음에 시간이 있으면 시</a:t>
            </a:r>
            <a:r>
              <a:rPr lang="en-US" altLang="ko-KR" sz="2000" dirty="0"/>
              <a:t>, </a:t>
            </a:r>
            <a:r>
              <a:rPr lang="ko-KR" altLang="en-US" sz="2000" dirty="0"/>
              <a:t>분</a:t>
            </a:r>
            <a:r>
              <a:rPr lang="en-US" altLang="ko-KR" sz="2000" dirty="0"/>
              <a:t>, </a:t>
            </a:r>
            <a:r>
              <a:rPr lang="ko-KR" altLang="en-US" sz="2000" dirty="0"/>
              <a:t>초 등을 넣어서 만들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자료형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226BCB-82FC-44C8-893A-B581EAA24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09" y="3429000"/>
            <a:ext cx="3097858" cy="1304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C740E7-35C5-4A3F-8E96-B1F774800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45" y="3033712"/>
            <a:ext cx="3886200" cy="1047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BAA15A-87F9-41B7-84D4-A7F843D2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95" y="4249897"/>
            <a:ext cx="3829050" cy="981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5BBB37-9BEE-4E50-A758-963450E2E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795" y="5399407"/>
            <a:ext cx="4010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092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리스트에 날짜를 넣고 배열로 변경이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</a:t>
            </a:r>
            <a:r>
              <a:rPr lang="en-US" altLang="ko-KR" sz="2000" dirty="0"/>
              <a:t> </a:t>
            </a:r>
            <a:r>
              <a:rPr lang="ko-KR" altLang="en-US" sz="2000" dirty="0"/>
              <a:t>두 </a:t>
            </a:r>
            <a:r>
              <a:rPr lang="ko-KR" altLang="en-US" sz="2000" dirty="0" err="1"/>
              <a:t>날짜간의</a:t>
            </a:r>
            <a:r>
              <a:rPr lang="ko-KR" altLang="en-US" sz="2000" dirty="0"/>
              <a:t> 일자를 계산하는 </a:t>
            </a:r>
            <a:r>
              <a:rPr lang="ko-KR" altLang="en-US" sz="2000" dirty="0" err="1"/>
              <a:t>빨셈연산도</a:t>
            </a:r>
            <a:r>
              <a:rPr lang="ko-KR" altLang="en-US" sz="2000" dirty="0"/>
              <a:t> 있습니다</a:t>
            </a:r>
            <a:r>
              <a:rPr lang="en-US" altLang="ko-KR" sz="2000" dirty="0"/>
              <a:t>,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날짜 자료형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57CE-EBB3-452B-B3E0-83C676A9E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96" y="3687798"/>
            <a:ext cx="5038725" cy="1066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7C3892-D146-408E-A7F5-E9407B8E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984" y="3532420"/>
            <a:ext cx="49911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122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문자 자료형</a:t>
            </a:r>
          </a:p>
        </p:txBody>
      </p:sp>
    </p:spTree>
    <p:extLst>
      <p:ext uri="{BB962C8B-B14F-4D97-AF65-F5344CB8AC3E}">
        <p14:creationId xmlns:p14="http://schemas.microsoft.com/office/powerpoint/2010/main" val="26996687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문자열도 하나의 자료형이 자료형입니다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파이썬에는 두 종류의 문자열이 유니코드와 바이트가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자료형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32944-5A65-4883-96DA-E92328D2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10" y="3496854"/>
            <a:ext cx="2476500" cy="1323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80F193-5391-47AA-9FD8-55967C60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48" y="3428999"/>
            <a:ext cx="36004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650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배열의 원소가 문자열일 경우 </a:t>
            </a:r>
            <a:r>
              <a:rPr lang="en-US" altLang="ko-KR" sz="2000" dirty="0"/>
              <a:t>dtype=‘S’</a:t>
            </a:r>
            <a:r>
              <a:rPr lang="ko-KR" altLang="en-US" sz="2000" dirty="0"/>
              <a:t>로 처리하면 문자열 앞에 </a:t>
            </a:r>
            <a:r>
              <a:rPr lang="en-US" altLang="ko-KR" sz="2000" dirty="0"/>
              <a:t>b</a:t>
            </a:r>
            <a:r>
              <a:rPr lang="ko-KR" altLang="en-US" sz="2000" dirty="0"/>
              <a:t>가 붙어서 바이트 문자열로 처리됩니다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자료형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바이트 문자열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77DDCD-F23F-42CC-9D67-8ED250FD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05" y="3429000"/>
            <a:ext cx="43243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230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배열의 원소가 문자열일 경우 </a:t>
            </a:r>
            <a:r>
              <a:rPr lang="en-US" altLang="ko-KR" sz="2000" dirty="0"/>
              <a:t>dtype=‘U’, </a:t>
            </a:r>
            <a:r>
              <a:rPr lang="en-US" altLang="ko-KR" sz="2000" dirty="0" err="1"/>
              <a:t>np_str</a:t>
            </a:r>
            <a:r>
              <a:rPr lang="en-US" altLang="ko-KR" sz="2000" dirty="0"/>
              <a:t>_ </a:t>
            </a:r>
            <a:r>
              <a:rPr lang="ko-KR" altLang="en-US" sz="2000" dirty="0"/>
              <a:t>등으로 처리하면 일반적인 문자열로 처리됩니다</a:t>
            </a:r>
            <a:r>
              <a:rPr lang="en-US" altLang="ko-KR" sz="2000" dirty="0"/>
              <a:t>.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자료형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문자열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37561-7AB4-4000-A9EF-9FD5BBB3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428999"/>
            <a:ext cx="3514725" cy="1362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E85D51-C6E3-45CE-AC1D-81FA19A1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51" y="4832449"/>
            <a:ext cx="3514725" cy="1304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692F29-A3DF-4343-94E9-3C959E6D5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73" y="3301068"/>
            <a:ext cx="41338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96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배열의 자료형은 파이썬 문자열을 처리하는 자료형은  </a:t>
            </a:r>
            <a:r>
              <a:rPr lang="en-US" altLang="ko-KR" sz="2000" dirty="0"/>
              <a:t>object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배열을 만들 때 문자의 길이에 따라 문자열을 수정할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문자 자료형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처리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B0A672-6DC0-4BD1-B88E-09FA3D972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80" y="2977742"/>
            <a:ext cx="3905250" cy="1685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C0E340-5AB7-44ED-863E-D69AD6F59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4711239"/>
            <a:ext cx="3857625" cy="1638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272337-6301-46B6-8C34-FE224E2E9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10" y="3098821"/>
            <a:ext cx="49434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7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91497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배열의 객체에서 관리하는 구조입니다</a:t>
            </a:r>
            <a:r>
              <a:rPr lang="en-US" altLang="ko-KR" sz="2000" b="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속성으로 다차원 배열의 정보를 확인했습니다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구조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B44968-2BB1-4FDB-9054-6E41BE06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87" y="2865201"/>
            <a:ext cx="6473569" cy="33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3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시각화와 수학 함수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7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2472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11354" y="2400831"/>
            <a:ext cx="966378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활성화 함수를 그래프로 그려 보기</a:t>
            </a:r>
          </a:p>
        </p:txBody>
      </p:sp>
    </p:spTree>
    <p:extLst>
      <p:ext uri="{BB962C8B-B14F-4D97-AF65-F5344CB8AC3E}">
        <p14:creationId xmlns:p14="http://schemas.microsoft.com/office/powerpoint/2010/main" val="19805609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76597" y="1856332"/>
            <a:ext cx="10188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항등함수는 입력과 출력이 동일한 결과 즉 입력하는 값을 그대로 출력하는 값으로 처리하는 함수입니다</a:t>
            </a:r>
            <a:r>
              <a:rPr lang="en-US" altLang="ko-KR" sz="1800" dirty="0"/>
              <a:t>.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항등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5C2C06-3882-4D84-A74E-42D292C56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36" y="3001755"/>
            <a:ext cx="2739200" cy="628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01067-2C0F-4C92-8FD7-C1EC41E2C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95" y="3868704"/>
            <a:ext cx="4819650" cy="1676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5DD361-49B7-4AC1-86D2-022C26497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45" y="2966982"/>
            <a:ext cx="3209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185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76597" y="1856332"/>
            <a:ext cx="10188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계단함수는 </a:t>
            </a:r>
            <a:r>
              <a:rPr lang="ko-KR" altLang="en-US" sz="1800" dirty="0" err="1"/>
              <a:t>입력값의</a:t>
            </a:r>
            <a:r>
              <a:rPr lang="ko-KR" altLang="en-US" sz="1800" dirty="0"/>
              <a:t> 결과가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</a:t>
            </a:r>
            <a:r>
              <a:rPr lang="ko-KR" altLang="en-US" sz="1800" dirty="0"/>
              <a:t>로 표시합니다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직선으로 표시가 되지 않는 함수라 비선형 함수입니다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함수의 수식을 보면 </a:t>
            </a:r>
            <a:r>
              <a:rPr lang="ko-KR" altLang="en-US" sz="1800" dirty="0" err="1"/>
              <a:t>입력값</a:t>
            </a:r>
            <a:r>
              <a:rPr lang="ko-KR" altLang="en-US" sz="1800" dirty="0"/>
              <a:t> </a:t>
            </a:r>
            <a:r>
              <a:rPr lang="en-US" altLang="ko-KR" sz="1800" dirty="0"/>
              <a:t>x </a:t>
            </a:r>
            <a:r>
              <a:rPr lang="ko-KR" altLang="en-US" sz="1800" dirty="0"/>
              <a:t>가 </a:t>
            </a:r>
            <a:r>
              <a:rPr lang="en-US" altLang="ko-KR" sz="1800" dirty="0"/>
              <a:t>0</a:t>
            </a:r>
            <a:r>
              <a:rPr lang="ko-KR" altLang="en-US" sz="1800" dirty="0"/>
              <a:t>이하이면 </a:t>
            </a:r>
            <a:r>
              <a:rPr lang="ko-KR" altLang="en-US" sz="1800" dirty="0" err="1"/>
              <a:t>출력값</a:t>
            </a:r>
            <a:r>
              <a:rPr lang="ko-KR" altLang="en-US" sz="1800" dirty="0"/>
              <a:t> </a:t>
            </a:r>
            <a:r>
              <a:rPr lang="en-US" altLang="ko-KR" sz="1800" dirty="0"/>
              <a:t>y</a:t>
            </a:r>
            <a:r>
              <a:rPr lang="ko-KR" altLang="en-US" sz="1800" dirty="0"/>
              <a:t>는 </a:t>
            </a:r>
            <a:r>
              <a:rPr lang="en-US" altLang="ko-KR" sz="1800" dirty="0"/>
              <a:t>0</a:t>
            </a:r>
            <a:r>
              <a:rPr lang="ko-KR" altLang="en-US" sz="1800" dirty="0"/>
              <a:t>이고</a:t>
            </a:r>
            <a:r>
              <a:rPr lang="en-US" altLang="ko-KR" sz="1800" dirty="0"/>
              <a:t>, x</a:t>
            </a:r>
            <a:r>
              <a:rPr lang="ko-KR" altLang="en-US" sz="1800" dirty="0"/>
              <a:t>가 </a:t>
            </a:r>
            <a:r>
              <a:rPr lang="en-US" altLang="ko-KR" sz="1800" dirty="0"/>
              <a:t>0</a:t>
            </a:r>
            <a:r>
              <a:rPr lang="ko-KR" altLang="en-US" sz="1800" dirty="0"/>
              <a:t>보다 크면 </a:t>
            </a:r>
            <a:r>
              <a:rPr lang="en-US" altLang="ko-KR" sz="1800" dirty="0"/>
              <a:t>y</a:t>
            </a:r>
            <a:r>
              <a:rPr lang="ko-KR" altLang="en-US" sz="1800" dirty="0"/>
              <a:t>는 </a:t>
            </a:r>
            <a:r>
              <a:rPr lang="en-US" altLang="ko-KR" sz="1800" dirty="0"/>
              <a:t>1</a:t>
            </a:r>
            <a:r>
              <a:rPr lang="ko-KR" altLang="en-US" sz="1800" dirty="0"/>
              <a:t>이 되는 함수입니다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계단함수의 단점은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1 </a:t>
            </a:r>
            <a:r>
              <a:rPr lang="ko-KR" altLang="en-US" sz="1800" dirty="0"/>
              <a:t>사이의 값을 표시할 수 없습니다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함수는 주로 </a:t>
            </a:r>
            <a:r>
              <a:rPr lang="ko-KR" altLang="en-US" sz="1800" dirty="0" err="1"/>
              <a:t>퍼셉트론을</a:t>
            </a:r>
            <a:r>
              <a:rPr lang="ko-KR" altLang="en-US" sz="1800" dirty="0"/>
              <a:t> 처리할 때 많이 사용됩니다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계단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4BD95-DE29-45F0-B960-E2CEE39A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38" y="3188521"/>
            <a:ext cx="1714500" cy="657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634533-B00E-4C1C-A2B1-01507AF3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70" y="3221859"/>
            <a:ext cx="2695575" cy="590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30A9DD-130D-4526-AD4F-6D726DB74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65" y="4036694"/>
            <a:ext cx="4933950" cy="1981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C771F7-EDA4-4F6D-A9CE-A49DE198B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668" y="3428999"/>
            <a:ext cx="3057716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773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76597" y="1856332"/>
            <a:ext cx="10188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시그모이드 함수처럼 자연상수 </a:t>
            </a:r>
            <a:r>
              <a:rPr lang="en-US" altLang="ko-KR" sz="2000" dirty="0"/>
              <a:t>e</a:t>
            </a:r>
            <a:r>
              <a:rPr lang="ko-KR" altLang="en-US" sz="2000" dirty="0"/>
              <a:t>를 제곱해서 분모는 합하고 분자는 빼는 구조입니다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계산을 하면 </a:t>
            </a:r>
            <a:r>
              <a:rPr lang="en-US" altLang="ko-KR" sz="2000" dirty="0"/>
              <a:t>-1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사이의 값을 </a:t>
            </a:r>
            <a:r>
              <a:rPr lang="en-US" altLang="ko-KR" sz="2000" dirty="0"/>
              <a:t>0</a:t>
            </a:r>
            <a:r>
              <a:rPr lang="ko-KR" altLang="en-US" sz="2000" dirty="0"/>
              <a:t>을 중심으로 대칭형태로 값을 보여줍니다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하이퍼볼릭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탄젠트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064D1B-AB43-49E8-AACC-BCF6CF61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48" y="3559873"/>
            <a:ext cx="2326386" cy="542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212A17-FEFB-4ACD-9F51-4853E495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07" y="4607947"/>
            <a:ext cx="3209686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076362-4BF4-44CD-B53E-845559F9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62" y="3139479"/>
            <a:ext cx="3815334" cy="27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1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76597" y="1856332"/>
            <a:ext cx="10188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시그모이드 함수는 자연상수를 지수로 사용해서 작은 값과 큰 값을 특정 범위 내의 값으로 처리합니다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그래서 </a:t>
            </a:r>
            <a:r>
              <a:rPr lang="ko-KR" altLang="en-US" sz="2000" dirty="0" err="1"/>
              <a:t>입력값이</a:t>
            </a:r>
            <a:r>
              <a:rPr lang="ko-KR" altLang="en-US" sz="2000" dirty="0"/>
              <a:t> 어떤 값이 주어져도 </a:t>
            </a:r>
            <a:r>
              <a:rPr lang="ko-KR" altLang="en-US" sz="2000" dirty="0" err="1"/>
              <a:t>출력값은</a:t>
            </a:r>
            <a:r>
              <a:rPr lang="ko-KR" altLang="en-US" sz="2000" dirty="0"/>
              <a:t> </a:t>
            </a:r>
            <a:r>
              <a:rPr lang="en-US" altLang="ko-KR" sz="2000" dirty="0"/>
              <a:t>0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사이로 반환합니다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시그모이드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450F32-8DCF-40C3-8954-8624D4C5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68" y="2764536"/>
            <a:ext cx="1801832" cy="76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3ACF94-879A-4012-81AB-86BBD942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56" y="3820905"/>
            <a:ext cx="3492939" cy="476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388B59-2E37-4651-A96D-907098960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856" y="4454786"/>
            <a:ext cx="3492939" cy="140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7F3E89-53D2-4AF4-A21F-A91DBEF94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072" y="3220830"/>
            <a:ext cx="3202960" cy="838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CCD29E-6240-4B51-BCCF-529C113DE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072" y="4104750"/>
            <a:ext cx="349294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575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76597" y="1856332"/>
            <a:ext cx="10188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출력값은</a:t>
            </a:r>
            <a:r>
              <a:rPr lang="ko-KR" altLang="en-US" sz="2000" dirty="0"/>
              <a:t> 노드의 수가 </a:t>
            </a:r>
            <a:r>
              <a:rPr lang="en-US" altLang="ko-KR" sz="2000" dirty="0"/>
              <a:t>n</a:t>
            </a:r>
            <a:r>
              <a:rPr lang="ko-KR" altLang="en-US" sz="2000" dirty="0"/>
              <a:t>이라면 이 노드의 전체를 자연상수 </a:t>
            </a:r>
            <a:r>
              <a:rPr lang="en-US" altLang="ko-KR" sz="2000" dirty="0"/>
              <a:t>e</a:t>
            </a:r>
            <a:r>
              <a:rPr lang="ko-KR" altLang="en-US" sz="2000" dirty="0"/>
              <a:t>의 제곱의 합을 구하고 특정 노드는 자연상수 </a:t>
            </a:r>
            <a:r>
              <a:rPr lang="en-US" altLang="ko-KR" sz="2000" dirty="0"/>
              <a:t>e</a:t>
            </a:r>
            <a:r>
              <a:rPr lang="ko-KR" altLang="en-US" sz="2000" dirty="0"/>
              <a:t>의 제곱으로 구해서 나눈 값을 반환합니다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함수의 값은 </a:t>
            </a:r>
            <a:r>
              <a:rPr lang="en-US" altLang="ko-KR" sz="2000" dirty="0"/>
              <a:t>0</a:t>
            </a:r>
            <a:r>
              <a:rPr lang="ko-KR" altLang="en-US" sz="2000" dirty="0"/>
              <a:t>보다 크고 </a:t>
            </a:r>
            <a:r>
              <a:rPr lang="en-US" altLang="ko-KR" sz="2000" dirty="0"/>
              <a:t>1</a:t>
            </a:r>
            <a:r>
              <a:rPr lang="ko-KR" altLang="en-US" sz="2000" dirty="0"/>
              <a:t>보다 작은 값을 반환합니다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함수는 분류를 구하는 출력층에 주로 사용합니다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렐루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8F3484-1B25-4294-B188-FF0EDA9F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20" y="3244462"/>
            <a:ext cx="2489835" cy="72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C3BC7F-0422-41A3-BFED-BFD0572AE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86" y="4148015"/>
            <a:ext cx="4031618" cy="514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FCAA6D-3F78-4747-B700-B1A8463EF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34" y="4966716"/>
            <a:ext cx="4047124" cy="838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2C0C51-15E4-4462-8E8E-3C263B61A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43" y="3428877"/>
            <a:ext cx="3540441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8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76597" y="1856332"/>
            <a:ext cx="10188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출력값은</a:t>
            </a:r>
            <a:r>
              <a:rPr lang="ko-KR" altLang="en-US" sz="2000" dirty="0"/>
              <a:t> 노드의 수가 </a:t>
            </a:r>
            <a:r>
              <a:rPr lang="en-US" altLang="ko-KR" sz="2000" dirty="0"/>
              <a:t>n</a:t>
            </a:r>
            <a:r>
              <a:rPr lang="ko-KR" altLang="en-US" sz="2000" dirty="0"/>
              <a:t>이라면 이 노드의 전체를 자연상수 </a:t>
            </a:r>
            <a:r>
              <a:rPr lang="en-US" altLang="ko-KR" sz="2000" dirty="0"/>
              <a:t>e</a:t>
            </a:r>
            <a:r>
              <a:rPr lang="ko-KR" altLang="en-US" sz="2000" dirty="0"/>
              <a:t>의 제곱의 합을 구하고 특정 노드는 자연상수 </a:t>
            </a:r>
            <a:r>
              <a:rPr lang="en-US" altLang="ko-KR" sz="2000" dirty="0"/>
              <a:t>e</a:t>
            </a:r>
            <a:r>
              <a:rPr lang="ko-KR" altLang="en-US" sz="2000" dirty="0"/>
              <a:t>의 제곱으로 구해서 나눈 값을 반환합니다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함수의 값은 </a:t>
            </a:r>
            <a:r>
              <a:rPr lang="en-US" altLang="ko-KR" sz="2000" dirty="0"/>
              <a:t>0</a:t>
            </a:r>
            <a:r>
              <a:rPr lang="ko-KR" altLang="en-US" sz="2000" dirty="0"/>
              <a:t>보다 크고 </a:t>
            </a:r>
            <a:r>
              <a:rPr lang="en-US" altLang="ko-KR" sz="2000" dirty="0"/>
              <a:t>1</a:t>
            </a:r>
            <a:r>
              <a:rPr lang="ko-KR" altLang="en-US" sz="2000" dirty="0"/>
              <a:t>보다 작은 값을 반환합니다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함수는 분류를 구하는 출력층에 주로 사용합니다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소프트맥스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AB307-836E-45F7-9C08-9F2AB68C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28" y="3588389"/>
            <a:ext cx="2796921" cy="733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6FE49F-27A6-4D9F-9C32-EC181D13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8" y="4481203"/>
            <a:ext cx="4591050" cy="1847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68CC9-B631-48B1-BE5B-8B707DC6C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529" y="3588389"/>
            <a:ext cx="4972050" cy="2638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68BBA0-2B21-458F-A484-B9D80712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115" y="3429000"/>
            <a:ext cx="16954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050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수학 함수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8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5729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산술 함수</a:t>
            </a:r>
          </a:p>
        </p:txBody>
      </p:sp>
    </p:spTree>
    <p:extLst>
      <p:ext uri="{BB962C8B-B14F-4D97-AF65-F5344CB8AC3E}">
        <p14:creationId xmlns:p14="http://schemas.microsoft.com/office/powerpoint/2010/main" val="2486625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두 개의 다차원 배열을 지원합니다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차이점은 </a:t>
            </a:r>
            <a:r>
              <a:rPr lang="en-US" altLang="ko-KR" sz="2000" b="0" dirty="0"/>
              <a:t>Matrix</a:t>
            </a:r>
            <a:r>
              <a:rPr lang="ko-KR" altLang="en-US" sz="2000" b="0" dirty="0"/>
              <a:t>는 행렬을 처리만 지원합니다</a:t>
            </a:r>
            <a:r>
              <a:rPr lang="en-US" altLang="ko-KR" sz="2000" b="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클래스의 상속관계를 확인하면 </a:t>
            </a:r>
            <a:r>
              <a:rPr lang="en-US" altLang="ko-KR" sz="2000" dirty="0"/>
              <a:t>matrix </a:t>
            </a:r>
            <a:r>
              <a:rPr lang="ko-KR" altLang="en-US" sz="2000" dirty="0"/>
              <a:t>클래스는 </a:t>
            </a:r>
            <a:r>
              <a:rPr lang="en-US" altLang="ko-KR" sz="2000" dirty="0"/>
              <a:t>ndarray</a:t>
            </a:r>
            <a:r>
              <a:rPr lang="ko-KR" altLang="en-US" sz="2000" dirty="0"/>
              <a:t>를 상속해서 처리합니다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대표적인 다차원 배열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E7D580-DEC1-4EE4-BF73-A6852D7B0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47" y="3243128"/>
            <a:ext cx="4574857" cy="22787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740D46-A2FA-498E-BB72-10B74599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341" y="3255400"/>
            <a:ext cx="5010150" cy="16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057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소수점 이하를 버리는 </a:t>
            </a:r>
            <a:r>
              <a:rPr lang="en-US" altLang="ko-KR" sz="2000" b="0" dirty="0"/>
              <a:t>fix, </a:t>
            </a:r>
            <a:r>
              <a:rPr lang="en-US" altLang="ko-KR" sz="2000" b="0" dirty="0" err="1"/>
              <a:t>trunc</a:t>
            </a:r>
            <a:r>
              <a:rPr lang="en-US" altLang="ko-KR" sz="2000" b="0" dirty="0"/>
              <a:t>, </a:t>
            </a:r>
            <a:r>
              <a:rPr lang="ko-KR" altLang="en-US" sz="2000" b="0" dirty="0" err="1"/>
              <a:t>소수점이하를</a:t>
            </a:r>
            <a:r>
              <a:rPr lang="ko-KR" altLang="en-US" sz="2000" b="0" dirty="0"/>
              <a:t> 올림이나 버림을 하는 </a:t>
            </a:r>
            <a:r>
              <a:rPr lang="en-US" altLang="ko-KR" sz="2000" b="0" dirty="0"/>
              <a:t>ceil, floor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소</a:t>
            </a:r>
            <a:r>
              <a:rPr lang="ko-KR" altLang="en-US" sz="2000" dirty="0"/>
              <a:t>수</a:t>
            </a:r>
            <a:r>
              <a:rPr lang="ko-KR" altLang="en-US" sz="2000" b="0" dirty="0"/>
              <a:t>점 이하와 소수점 이상의 수도  올림과 내림을 처리하는 </a:t>
            </a:r>
            <a:r>
              <a:rPr lang="en-US" altLang="ko-KR" sz="2000" b="0" dirty="0"/>
              <a:t>round/around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소수점 이하 처리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867432-0A60-407F-9D07-A4D02FCA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15" y="3429000"/>
            <a:ext cx="2733675" cy="1762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8EB32A-1AF1-4673-AC22-775DF55F9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837" y="5530389"/>
            <a:ext cx="2554796" cy="4221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182342-DF13-4FEA-ACA2-546E5E365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057" y="3487292"/>
            <a:ext cx="2438400" cy="1724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4F2A16-7E3C-44AA-8546-2B567F80A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986" y="3429000"/>
            <a:ext cx="2438400" cy="10858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DDB87A-60F5-407E-80C3-5D45D6BD7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986" y="4697539"/>
            <a:ext cx="2554796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7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배열에 대한 사칙연산을 기호나 함수 등으로 처리</a:t>
            </a:r>
            <a:endParaRPr lang="en-US" altLang="ko-KR" sz="2000" b="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나머지와 몫을 구하는 함수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산술 연산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6EFE9-4753-4AC2-AFA1-C92B716A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82" y="3429000"/>
            <a:ext cx="2863173" cy="1666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C0FCD1-F873-49D6-8ACF-A534B39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12" y="3200363"/>
            <a:ext cx="3167444" cy="2628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D97955-A0B4-4878-911D-03AB1C3E6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413" y="3295649"/>
            <a:ext cx="259723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543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부호 표시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양수 음수 변환 함수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음수를 없애는 절대값 함수 처리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부호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절대값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95D0B9-E2C0-413A-A047-80E843AD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87" y="3658674"/>
            <a:ext cx="2781300" cy="1619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BCB648-10B4-428E-BB24-F6E0818E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74" y="3916492"/>
            <a:ext cx="2358338" cy="1276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5C566-7183-4CB6-B319-6A0311334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999" y="3973642"/>
            <a:ext cx="20859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02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제곱근과 제곱을 처리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제곱근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제곱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B37D795-4F15-4FF4-9FFC-69DA5ECCE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14" y="3476244"/>
            <a:ext cx="4943475" cy="15716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467EB5-4702-413B-9894-E58249BA9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397" y="3387504"/>
            <a:ext cx="4924425" cy="1276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9AF759-5302-4DD5-B03D-5E67A012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397" y="4919794"/>
            <a:ext cx="49434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589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논리 및 비교 연산</a:t>
            </a:r>
          </a:p>
        </p:txBody>
      </p:sp>
    </p:spTree>
    <p:extLst>
      <p:ext uri="{BB962C8B-B14F-4D97-AF65-F5344CB8AC3E}">
        <p14:creationId xmlns:p14="http://schemas.microsoft.com/office/powerpoint/2010/main" val="26323377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 개의 다차원 배열이 논리연산은 하나의 논리값을 결정하지 못해서 별도의 논리함수를 사용합니다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연산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4A93A8-395D-495F-A257-E9404F80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82" y="3081337"/>
            <a:ext cx="3497327" cy="1743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CDA328-37F3-4C99-8086-C72FB87E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33" y="5016817"/>
            <a:ext cx="4857750" cy="1304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727D6E-1572-4E34-965E-9542F428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16" y="2697784"/>
            <a:ext cx="2966271" cy="695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8ABE24-1E36-4AEC-8135-16EE0E416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870" y="3360915"/>
            <a:ext cx="2756046" cy="638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C809D0-96B0-4618-92E2-2DA025D3A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725" y="4134459"/>
            <a:ext cx="2742624" cy="13144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209B50-B04C-43E2-9CAB-3B3ABE3E9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725" y="5448909"/>
            <a:ext cx="2966270" cy="8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128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비교연산도 다차원 배열의 원소 별로 평가되어 표시합니다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비교연산 기호에 따른 함수를 제공합니다</a:t>
            </a:r>
            <a:r>
              <a:rPr lang="en-US" altLang="ko-KR" sz="2000" dirty="0"/>
              <a:t>. 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비교 연산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3B56B-FB0A-4145-A75C-D16BCCEA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3147538"/>
            <a:ext cx="2352675" cy="2600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FE8381-7D1A-40EE-97F6-84D57D739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83" y="3109437"/>
            <a:ext cx="2276475" cy="14001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AF66FF-22EF-42B0-A4B8-D3D16D64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82" y="4600356"/>
            <a:ext cx="2276475" cy="137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9E19017-039A-4986-9371-DBE9DA661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8759" y="3109437"/>
            <a:ext cx="273855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41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이런 수들의 연속을 계산하려면 수들이 처리를 일반항으로 표시한 후에 인덱스를 지정해서 연속되는 수를 간단히 표시할 수 있습니다</a:t>
            </a:r>
            <a:r>
              <a:rPr lang="en-US" altLang="ko-KR" sz="2000" dirty="0"/>
              <a:t>. </a:t>
            </a:r>
          </a:p>
          <a:p>
            <a:pPr marL="422041" indent="-422041"/>
            <a:r>
              <a:rPr lang="ko-KR" altLang="en-US" sz="2000" dirty="0"/>
              <a:t>수열의 합에 해당하는 </a:t>
            </a:r>
            <a:r>
              <a:rPr lang="en-US" altLang="ko-KR" sz="2000" dirty="0"/>
              <a:t>sum, cumsum</a:t>
            </a:r>
            <a:r>
              <a:rPr lang="ko-KR" altLang="en-US" sz="2000" dirty="0"/>
              <a:t>함수들도 제공합니다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수열의 합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F8CE2-587D-4E77-A3CC-25A1228E2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71" y="3724238"/>
            <a:ext cx="1919462" cy="1157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8579A-241C-4A0F-B013-A819A611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24" y="3167369"/>
            <a:ext cx="3952875" cy="171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F1FF73-A66B-4726-BFCB-1AAD2C662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25" y="5019325"/>
            <a:ext cx="3952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154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연속되는 수를 곱할 때는 대문자 파이 기호를 사용하고 일반항을 기호 다음에 표시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수열의 곱에 해당하는 </a:t>
            </a:r>
            <a:r>
              <a:rPr lang="en-US" altLang="ko-KR" sz="2000" dirty="0"/>
              <a:t>prod, </a:t>
            </a:r>
            <a:r>
              <a:rPr lang="en-US" altLang="ko-KR" sz="2000" dirty="0" err="1"/>
              <a:t>cumprod</a:t>
            </a:r>
            <a:r>
              <a:rPr lang="ko-KR" altLang="en-US" sz="2000" dirty="0"/>
              <a:t>함수들도 제공합니다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수열의 곱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93197-C8D3-4562-8C9E-089C2688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101042"/>
            <a:ext cx="1319081" cy="1076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F4A024-B31F-4213-A6C6-3B298BE88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33" y="3325363"/>
            <a:ext cx="2826348" cy="2066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F1D5D1-34FB-4B2C-9132-5C3C7C8B7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496" y="3181790"/>
            <a:ext cx="3667125" cy="25050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F3BE50F-EF2A-4377-A435-8CAA49742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50" y="4628713"/>
            <a:ext cx="28860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5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006679" y="1842026"/>
            <a:ext cx="9806729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결측값이 있는 경우에 합</a:t>
            </a:r>
            <a:r>
              <a:rPr lang="en-US" altLang="ko-KR" sz="2000" dirty="0"/>
              <a:t> </a:t>
            </a:r>
            <a:r>
              <a:rPr lang="ko-KR" altLang="en-US" sz="2000" dirty="0"/>
              <a:t>또는 곱을 구하면 </a:t>
            </a:r>
            <a:r>
              <a:rPr lang="en-US" altLang="ko-KR" sz="2000" dirty="0"/>
              <a:t>nan </a:t>
            </a:r>
            <a:r>
              <a:rPr lang="ko-KR" altLang="en-US" sz="2000" dirty="0"/>
              <a:t>값으로 처리가 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결측값을 제외하고 계산을 하려면 </a:t>
            </a:r>
            <a:r>
              <a:rPr lang="en-US" altLang="ko-KR" sz="2000" dirty="0"/>
              <a:t>nansum, nancumsum, </a:t>
            </a:r>
            <a:r>
              <a:rPr lang="en-US" altLang="ko-KR" sz="2000" dirty="0" err="1"/>
              <a:t>nanprod</a:t>
            </a:r>
            <a:r>
              <a:rPr lang="en-US" altLang="ko-KR" sz="2000" dirty="0"/>
              <a:t>, nancumpord 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결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결측값 계산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5CF78-3346-479F-897C-76CB36ED0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04" y="3312216"/>
            <a:ext cx="3520595" cy="2019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DAE87C-1FC4-4132-8D29-8F12F6EA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13" y="2925662"/>
            <a:ext cx="4772025" cy="1654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E86DA2-11C1-45F3-9A5D-2F6FC214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13" y="4764947"/>
            <a:ext cx="4895850" cy="165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0" y="3132351"/>
            <a:ext cx="7653528" cy="1192761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넘파이 모듈의 함수 특징</a:t>
            </a:r>
          </a:p>
        </p:txBody>
      </p:sp>
    </p:spTree>
    <p:extLst>
      <p:ext uri="{BB962C8B-B14F-4D97-AF65-F5344CB8AC3E}">
        <p14:creationId xmlns:p14="http://schemas.microsoft.com/office/powerpoint/2010/main" val="4341101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지수와 로그 함수 이해하기</a:t>
            </a:r>
          </a:p>
        </p:txBody>
      </p:sp>
    </p:spTree>
    <p:extLst>
      <p:ext uri="{BB962C8B-B14F-4D97-AF65-F5344CB8AC3E}">
        <p14:creationId xmlns:p14="http://schemas.microsoft.com/office/powerpoint/2010/main" val="201319088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자연상수 </a:t>
            </a:r>
            <a:r>
              <a:rPr lang="en-US" altLang="ko-KR" sz="2000" dirty="0"/>
              <a:t>e</a:t>
            </a:r>
            <a:r>
              <a:rPr lang="ko-KR" altLang="en-US" sz="2000" dirty="0"/>
              <a:t>를 기준으로 처리합니다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간단하게 자연상수를 밑으로 해서 처리하는 방법을 알아봅니다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자연 상수의 지수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61CF0-C0AB-4F64-9FD7-E7558596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74" y="3467062"/>
            <a:ext cx="2019300" cy="1819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4EAC76-C911-419D-AB5B-8CA637CA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388" y="3429000"/>
            <a:ext cx="2314575" cy="2095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B02D1A-4AAE-4D16-A298-1F792F47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006" y="3690899"/>
            <a:ext cx="2295525" cy="137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6FF001-082D-494F-B845-1E6E3EBDB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77" y="3690899"/>
            <a:ext cx="20859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235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자연상수 </a:t>
            </a:r>
            <a:r>
              <a:rPr lang="en-US" altLang="ko-KR" sz="2000" dirty="0"/>
              <a:t>e, 2</a:t>
            </a:r>
            <a:r>
              <a:rPr lang="ko-KR" altLang="en-US" sz="2000" dirty="0"/>
              <a:t>를 기준으로 지수 함수를 만들어서 배열의 값을 지수로 넣고 계산을 합니다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지수함수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D9B654-8EF3-4733-80C4-FA6F01AF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576425"/>
            <a:ext cx="2447925" cy="1095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1C7C33-FC99-419A-94A7-E483EAD3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725" y="2828925"/>
            <a:ext cx="5010150" cy="1200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416522-A15B-47B5-B30D-DE65EE92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725" y="4124112"/>
            <a:ext cx="4394561" cy="1095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13A2D0-F31E-4728-A996-62E886E67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725" y="5314524"/>
            <a:ext cx="2628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31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e </a:t>
            </a:r>
            <a:r>
              <a:rPr lang="ko-KR" altLang="en-US" sz="2000" dirty="0"/>
              <a:t>상수로 밑으로 처리하는 로그함수에 넣고 지수를 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기본으로 실수를 계산하므로 </a:t>
            </a:r>
            <a:r>
              <a:rPr lang="en-US" altLang="ko-KR" sz="2000" dirty="0"/>
              <a:t>ceil </a:t>
            </a:r>
            <a:r>
              <a:rPr lang="ko-KR" altLang="en-US" sz="2000" dirty="0"/>
              <a:t>함수를 사용해서 정수로 변환도 해봅니다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로그함수의 결과를 지수함수에 넣고 동일한 값인지 </a:t>
            </a:r>
            <a:r>
              <a:rPr lang="en-US" altLang="ko-KR" sz="2000" dirty="0"/>
              <a:t>allclose </a:t>
            </a:r>
            <a:r>
              <a:rPr lang="ko-KR" altLang="en-US" sz="2000" dirty="0"/>
              <a:t>함수로 확인해보면 참인 것을 알 수 있습니다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91B53-051E-43ED-B43C-AB900F52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44" y="3403003"/>
            <a:ext cx="4267287" cy="1209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E05F73-BFB8-4491-BC16-D7BFFB491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73" y="3255365"/>
            <a:ext cx="49339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234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집합 이해하기</a:t>
            </a:r>
          </a:p>
        </p:txBody>
      </p:sp>
    </p:spTree>
    <p:extLst>
      <p:ext uri="{BB962C8B-B14F-4D97-AF65-F5344CB8AC3E}">
        <p14:creationId xmlns:p14="http://schemas.microsoft.com/office/powerpoint/2010/main" val="1905483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4809" y="1906267"/>
            <a:ext cx="9900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배열을 하나의 집합으로 처리할 수 있는 함수들을 제공해서 처리도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먼저 배열 내의 원소가 유일한지도 알아볼 수 있고 원소 여부도 확인할 수 있습니다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04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유일한 원소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포함관계 확인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97689-E358-42B2-9A7C-C795FF5E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3513772"/>
            <a:ext cx="3486150" cy="1266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99B9F2-E29A-45B9-88F3-EBB719EA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2" y="5111305"/>
            <a:ext cx="3481624" cy="69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4AD0F3-858E-4E81-A2BA-1DB064B92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836" y="3315843"/>
            <a:ext cx="3332988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FD1726-CECE-4AF3-A754-C0533576E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836" y="4554092"/>
            <a:ext cx="3415284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70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4809" y="1906267"/>
            <a:ext cx="9900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배열에 대한 합집합과 교집합 연산을 실행해서 결과를 확인합니다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합집합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교집합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AB385-B8B9-44E8-AFDA-AA0ECDFB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12" y="3126597"/>
            <a:ext cx="3810000" cy="2647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B7A2F3-6B72-4167-9070-07DDBE770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09" y="3126597"/>
            <a:ext cx="4381500" cy="666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FFA2A4-17D3-447D-8DD9-5678E0C8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09" y="4450572"/>
            <a:ext cx="4508767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892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4809" y="1906267"/>
            <a:ext cx="9900000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배열에 대한 차집합과 대칭차집합 연산을 실행해서 결과를 확인합니다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차집합과 대칭차집합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7E9CB-61C0-4883-B90B-1B26DCABE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87" y="3065716"/>
            <a:ext cx="2908745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E19254-0E65-4125-8E95-DDF0CAB6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69" y="3236975"/>
            <a:ext cx="3609975" cy="2009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4A7EFD9-9282-4C29-AC3B-3D303A9D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983" y="4450572"/>
            <a:ext cx="3019425" cy="1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21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삼각함수 이해하기</a:t>
            </a:r>
          </a:p>
        </p:txBody>
      </p:sp>
    </p:spTree>
    <p:extLst>
      <p:ext uri="{BB962C8B-B14F-4D97-AF65-F5344CB8AC3E}">
        <p14:creationId xmlns:p14="http://schemas.microsoft.com/office/powerpoint/2010/main" val="24972305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56677" y="1842026"/>
            <a:ext cx="1035386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삼각함수</a:t>
            </a:r>
            <a:r>
              <a:rPr lang="en-US" altLang="ko-KR" sz="2000" dirty="0"/>
              <a:t>(sin, cos, tan)</a:t>
            </a:r>
            <a:r>
              <a:rPr lang="ko-KR" altLang="en-US" sz="2000" dirty="0"/>
              <a:t>는 직각삼각형을 이용하여 삼각비를 구하는 방식으로 시작된 함수입니다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직각 삼각형의 각도의 값을 직감 삼각형의 삼각비로 표현할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넘파이 모듈에서는 각도보다 라디안을 기준으로 계산합니다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삼각함수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A277-6650-4838-9627-B006E71B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27" y="3103388"/>
            <a:ext cx="4788027" cy="1152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078417-62C8-4E4E-A3F8-28452F50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" y="4450016"/>
            <a:ext cx="4981575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6D38F0-6412-4C22-993E-47E8CEA8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03388"/>
            <a:ext cx="5274039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3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넘파이 모듈은  동일한 기능을 가진 함수와 메소드를 제공합니다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함수와 메소드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0CD0A7-7157-4A84-99AE-8D4D2A05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7" y="3048081"/>
            <a:ext cx="5510783" cy="2922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4FFEC9-B56E-4F00-96CB-3740FB72F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07" y="2965132"/>
            <a:ext cx="4972050" cy="264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291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56677" y="1842026"/>
            <a:ext cx="1035386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쌍곡선함수는 일반적인 삼각함수와 유사한 성질을 갖는 함수입니다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삼각함수는 원을 기준으로 삼각비를 계산하지만 쌍곡선 함수는 쌍곡선을 기준으로 처리하는 함수입니다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618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쌍곡선함수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(hyperbolic function)</a:t>
            </a:r>
          </a:p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6E97BE-3393-49F8-A1E4-4BEB42AA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35" y="3638512"/>
            <a:ext cx="4664489" cy="1180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75E9F0-6941-45C6-86B6-5FCE6C11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18" y="3219487"/>
            <a:ext cx="5341526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46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확률</a:t>
            </a:r>
            <a:r>
              <a:rPr lang="en-US" altLang="ko-KR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, </a:t>
            </a:r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통계 함수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9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25006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확률분포 함수</a:t>
            </a:r>
          </a:p>
        </p:txBody>
      </p:sp>
    </p:spTree>
    <p:extLst>
      <p:ext uri="{BB962C8B-B14F-4D97-AF65-F5344CB8AC3E}">
        <p14:creationId xmlns:p14="http://schemas.microsoft.com/office/powerpoint/2010/main" val="281904699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이산분포를 처리하는 </a:t>
            </a:r>
            <a:r>
              <a:rPr lang="en-US" altLang="ko-KR" sz="2000" dirty="0"/>
              <a:t>randint </a:t>
            </a:r>
            <a:r>
              <a:rPr lang="ko-KR" altLang="en-US" sz="2000" dirty="0"/>
              <a:t>함수에 인자로 </a:t>
            </a:r>
            <a:r>
              <a:rPr lang="ko-KR" altLang="en-US" sz="2000" dirty="0" err="1"/>
              <a:t>이산된</a:t>
            </a:r>
            <a:r>
              <a:rPr lang="ko-KR" altLang="en-US" sz="2000" dirty="0"/>
              <a:t> 정수의 값을 두 개 지정합니다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만들어질 배열의 크기를 </a:t>
            </a:r>
            <a:r>
              <a:rPr lang="en-US" altLang="ko-KR" sz="2000" dirty="0"/>
              <a:t>size </a:t>
            </a:r>
            <a:r>
              <a:rPr lang="ko-KR" altLang="en-US" sz="2000" dirty="0"/>
              <a:t>매개변수에 지정합니다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균등분포 함수에도 시작 값과 종료 값을 넣어서 배열을 생성할 수 있는 </a:t>
            </a:r>
            <a:r>
              <a:rPr lang="en-US" altLang="ko-KR" sz="2000" dirty="0"/>
              <a:t>uniform </a:t>
            </a:r>
            <a:r>
              <a:rPr lang="ko-KR" altLang="en-US" sz="2000" dirty="0"/>
              <a:t>함수도 있습니다</a:t>
            </a:r>
            <a:r>
              <a:rPr lang="en-US" altLang="ko-KR" sz="2000" dirty="0"/>
              <a:t>. 0</a:t>
            </a:r>
            <a:r>
              <a:rPr lang="ko-KR" altLang="en-US" sz="2000" dirty="0"/>
              <a:t>과 </a:t>
            </a:r>
            <a:r>
              <a:rPr lang="en-US" altLang="ko-KR" sz="2000" dirty="0"/>
              <a:t>1</a:t>
            </a:r>
            <a:r>
              <a:rPr lang="ko-KR" altLang="en-US" sz="2000" dirty="0"/>
              <a:t>을 지정해서 균등분포를 만들 수도 있습니다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균등분포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5943B-9584-418E-807F-3BD319D3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09" y="3316229"/>
            <a:ext cx="3600450" cy="2524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33489A-3CAF-44C7-9431-86EF6DC9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883" y="3316229"/>
            <a:ext cx="49625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4130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정규분포는 평균을 중심으로 표준편차의 거리에 떨어진 원소를 선택해서 배열을 만듭니다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정규분포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4B0A42-9712-4727-A838-0E62FACB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56" y="2811018"/>
            <a:ext cx="3409950" cy="76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7D9125-CEE3-4970-9D63-873F5051E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01" y="3715630"/>
            <a:ext cx="2857500" cy="2400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1DFBA3-34E2-45EB-84D9-E9509F8F3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217" y="2811017"/>
            <a:ext cx="3290136" cy="3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90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통계 함수</a:t>
            </a:r>
          </a:p>
        </p:txBody>
      </p:sp>
    </p:spTree>
    <p:extLst>
      <p:ext uri="{BB962C8B-B14F-4D97-AF65-F5344CB8AC3E}">
        <p14:creationId xmlns:p14="http://schemas.microsoft.com/office/powerpoint/2010/main" val="140903088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최대값에서 최소값을 뺀 범위</a:t>
            </a:r>
            <a:r>
              <a:rPr lang="en-US" altLang="ko-KR" sz="2000" dirty="0"/>
              <a:t>, </a:t>
            </a:r>
            <a:r>
              <a:rPr lang="ko-KR" altLang="en-US" sz="2000" dirty="0"/>
              <a:t>특정 수가 어느 </a:t>
            </a:r>
            <a:r>
              <a:rPr lang="en-US" altLang="ko-KR" sz="2000" dirty="0"/>
              <a:t>%</a:t>
            </a:r>
            <a:r>
              <a:rPr lang="ko-KR" altLang="en-US" sz="2000" dirty="0"/>
              <a:t>내에 속하는 지를 확인할 수 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범위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EFE4C3-9958-4725-BA13-E88D8899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551872"/>
            <a:ext cx="3629025" cy="1400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4D1B18-0636-430E-A231-A23C1CBB7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1872"/>
            <a:ext cx="3629024" cy="1600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16B15E-D23F-4622-B776-A03FBA86B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95" y="5234521"/>
            <a:ext cx="3502697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428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숫자들을 원소로 하나의 모임을 만들었을 경우 그 숫자들이 대표적으로 처리하는 값이 평균과 중앙값입니다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평균과 중앙값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9717E-B175-4D4A-B040-8A279F84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16" y="3493008"/>
            <a:ext cx="3596640" cy="1638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8CECC0-A31D-40BE-9631-C0325736A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96" y="3359658"/>
            <a:ext cx="33263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54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전체를 모집단으로 생각해서 분산</a:t>
            </a:r>
            <a:r>
              <a:rPr lang="en-US" altLang="ko-KR" sz="2000" dirty="0"/>
              <a:t>(var)</a:t>
            </a:r>
            <a:r>
              <a:rPr lang="ko-KR" altLang="en-US" sz="2000" dirty="0"/>
              <a:t>과 표준편차</a:t>
            </a:r>
            <a:r>
              <a:rPr lang="en-US" altLang="ko-KR" sz="2000" dirty="0"/>
              <a:t>(std)</a:t>
            </a:r>
            <a:r>
              <a:rPr lang="ko-KR" altLang="en-US" sz="2000" dirty="0"/>
              <a:t>를 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특히 표본에 대한 기준을 정의할 때 </a:t>
            </a:r>
            <a:r>
              <a:rPr lang="en-US" altLang="ko-KR" sz="2000" dirty="0"/>
              <a:t>ddof</a:t>
            </a:r>
            <a:r>
              <a:rPr lang="ko-KR" altLang="en-US" sz="2000" dirty="0"/>
              <a:t>는 기본 값을 조정해서 분산과 표준편차를 구합니다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모분산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모표준편차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176832-D788-418F-9E22-10615E3E6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12" y="3520440"/>
            <a:ext cx="4188868" cy="1371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D5B96F-40D9-4B5B-8496-B28D992ED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868" y="3100387"/>
            <a:ext cx="2740724" cy="657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D26672-9BCD-48B8-ABE8-6E7C17E4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69" y="4132135"/>
            <a:ext cx="2804732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86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표본 분산에 대해서도 구할 때는 </a:t>
            </a:r>
            <a:r>
              <a:rPr lang="en-US" altLang="ko-KR" sz="2000" dirty="0"/>
              <a:t>ddof=1</a:t>
            </a:r>
            <a:r>
              <a:rPr lang="ko-KR" altLang="en-US" sz="2000" dirty="0"/>
              <a:t>로 처리하면 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표본 분산에 대해서도 구할 때는 </a:t>
            </a:r>
            <a:r>
              <a:rPr lang="en-US" altLang="ko-KR" sz="2000" dirty="0"/>
              <a:t>ddof=1</a:t>
            </a:r>
            <a:r>
              <a:rPr lang="ko-KR" altLang="en-US" sz="2000" dirty="0"/>
              <a:t>로 처리하면 됩니다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694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표본분산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표본표준편차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89DDD6-9A91-49C1-BCCC-BBA9368B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75" y="3639159"/>
            <a:ext cx="3528000" cy="1211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27BCBB-35C1-40B5-B94D-2E2B7645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2"/>
            <a:ext cx="3636000" cy="160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동일한 함수와 메소드들을 확인해봅니다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같은 이름의 함수와 메소드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09CA9-42C2-4477-97A5-7FE3B657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403" y="2667952"/>
            <a:ext cx="5048250" cy="3076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6E499D-3B71-4541-9C3E-0B778204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1" y="2914570"/>
            <a:ext cx="5057775" cy="27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1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상관계수는 두 변수의 상관관계를 표시하고</a:t>
            </a:r>
            <a:r>
              <a:rPr lang="en-US" altLang="ko-KR" sz="2000" dirty="0"/>
              <a:t>, </a:t>
            </a:r>
            <a:r>
              <a:rPr lang="ko-KR" altLang="en-US" sz="2000" dirty="0"/>
              <a:t>공분산</a:t>
            </a:r>
            <a:r>
              <a:rPr lang="en-US" altLang="ko-KR" sz="2000" dirty="0"/>
              <a:t>(Covariance) </a:t>
            </a:r>
            <a:r>
              <a:rPr lang="ko-KR" altLang="en-US" sz="2000" dirty="0"/>
              <a:t>은 두 개의 확률변수의 분포가 결합된 결합확률분포의 분산</a:t>
            </a:r>
            <a:r>
              <a:rPr lang="en-US" altLang="ko-KR" sz="2000" dirty="0"/>
              <a:t>, </a:t>
            </a:r>
            <a:r>
              <a:rPr lang="ko-KR" altLang="en-US" sz="2000" dirty="0"/>
              <a:t>방향성은 나타내지만</a:t>
            </a:r>
            <a:r>
              <a:rPr lang="en-US" altLang="ko-KR" sz="2000" dirty="0"/>
              <a:t>, </a:t>
            </a:r>
            <a:r>
              <a:rPr lang="ko-KR" altLang="en-US" sz="2000" dirty="0"/>
              <a:t>결합정도에 대한 정보로서는 유용하지 않다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상관계수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공분산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A68AE2-BB2C-4863-A7F3-321E6D35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26" y="3486113"/>
            <a:ext cx="3263153" cy="2057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EAE1FA-9080-4D71-867C-BE145BF1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63" y="3486113"/>
            <a:ext cx="3171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14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방정식</a:t>
            </a:r>
            <a:r>
              <a:rPr lang="en-US" altLang="ko-KR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, </a:t>
            </a:r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미적분</a:t>
            </a:r>
            <a:r>
              <a:rPr lang="en-US" altLang="ko-KR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, </a:t>
            </a:r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합성곱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10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11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방정식 알아보기</a:t>
            </a:r>
          </a:p>
        </p:txBody>
      </p:sp>
    </p:spTree>
    <p:extLst>
      <p:ext uri="{BB962C8B-B14F-4D97-AF65-F5344CB8AC3E}">
        <p14:creationId xmlns:p14="http://schemas.microsoft.com/office/powerpoint/2010/main" val="310334382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다항식은 </a:t>
            </a:r>
            <a:r>
              <a:rPr lang="en-US" altLang="ko-KR" sz="2000" dirty="0"/>
              <a:t>poly1d </a:t>
            </a:r>
            <a:r>
              <a:rPr lang="ko-KR" altLang="en-US" sz="2000" dirty="0"/>
              <a:t>클래스 생성자에 계수를 가진 </a:t>
            </a:r>
            <a:r>
              <a:rPr lang="en-US" altLang="ko-KR" sz="2000" dirty="0"/>
              <a:t>1</a:t>
            </a:r>
            <a:r>
              <a:rPr lang="ko-KR" altLang="en-US" sz="2000" dirty="0"/>
              <a:t>차원 배열을 넣어서 다항식 객체를 만듭니다</a:t>
            </a:r>
            <a:r>
              <a:rPr lang="en-US" altLang="ko-KR" sz="2000" dirty="0"/>
              <a:t>. </a:t>
            </a:r>
            <a:r>
              <a:rPr lang="ko-KR" altLang="en-US" sz="2000" dirty="0"/>
              <a:t>만들어진 객체는 수식으로 표현도 가능하고 이 방식의 근도 구할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방정식 처리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FCDC90-DC10-4903-B306-A15AB5C4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42" y="3564096"/>
            <a:ext cx="2219325" cy="352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4FD510-847B-4A78-BD98-C40B2607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78" y="4326097"/>
            <a:ext cx="2447925" cy="428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5E3147C-3BC6-49F5-B414-388D75A2B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153" y="3429000"/>
            <a:ext cx="2219325" cy="2486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4C446F-0DA4-4182-8D74-0292609F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909" y="3154520"/>
            <a:ext cx="1905000" cy="1171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84B36D-6705-4709-A4B5-5D527F739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909" y="4405791"/>
            <a:ext cx="1905000" cy="18954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6ED57A-B4B1-423B-8E1A-45F9B3D98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617" y="3267038"/>
            <a:ext cx="2219325" cy="12477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3C30DF4-C2DE-4BB7-8042-C374E9355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4534" y="5002506"/>
            <a:ext cx="22098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41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여러 개의 방정식을 가지고 해를 구하는 것을 연립 방정식을 행렬로 변환해서 계산을 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다차원 배열을 사용해서 연립 방적식의 해를 구해봅니다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연립 방정식 이해하기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A3DA2F-04A1-4F2F-8083-68AFEC3F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21" y="3479027"/>
            <a:ext cx="2696754" cy="2238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46AFB1-EB18-46C0-95C7-5C63FCAC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44" y="2942162"/>
            <a:ext cx="3724275" cy="8763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83B1BC-7C3B-461E-BB63-C015B2D2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15" y="4775828"/>
            <a:ext cx="2686050" cy="1638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8B4881-A7C8-4FD9-AF48-40F157FC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958" y="4577897"/>
            <a:ext cx="2838450" cy="13430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5C47753-AD6C-4522-A505-84624AFE0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5215" y="4348125"/>
            <a:ext cx="2686050" cy="3333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F7408E-FC0D-4B09-B701-3B33D7D74C2F}"/>
              </a:ext>
            </a:extLst>
          </p:cNvPr>
          <p:cNvSpPr txBox="1"/>
          <p:nvPr/>
        </p:nvSpPr>
        <p:spPr>
          <a:xfrm>
            <a:off x="5234729" y="3943874"/>
            <a:ext cx="1820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역행렬 사용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E706BE-2CB1-43FD-92B5-FD804AD5EB7C}"/>
              </a:ext>
            </a:extLst>
          </p:cNvPr>
          <p:cNvSpPr txBox="1"/>
          <p:nvPr/>
        </p:nvSpPr>
        <p:spPr>
          <a:xfrm>
            <a:off x="8189052" y="3957774"/>
            <a:ext cx="1820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함수 사용</a:t>
            </a:r>
          </a:p>
        </p:txBody>
      </p:sp>
    </p:spTree>
    <p:extLst>
      <p:ext uri="{BB962C8B-B14F-4D97-AF65-F5344CB8AC3E}">
        <p14:creationId xmlns:p14="http://schemas.microsoft.com/office/powerpoint/2010/main" val="26630484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최소자승 문제</a:t>
            </a:r>
            <a:r>
              <a:rPr lang="en-US" altLang="ko-KR" sz="2000" dirty="0"/>
              <a:t>(least square problem)</a:t>
            </a:r>
            <a:r>
              <a:rPr lang="ko-KR" altLang="en-US" sz="2000" dirty="0"/>
              <a:t>의 답과 같은 결과입니다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함수는 세 가지 결과를 추가해서 반환합니다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잔차제곱합</a:t>
            </a:r>
            <a:r>
              <a:rPr lang="en-US" altLang="ko-KR" sz="2000" dirty="0"/>
              <a:t>(residual sum of squares), </a:t>
            </a:r>
            <a:r>
              <a:rPr lang="ko-KR" altLang="en-US" sz="2000" dirty="0"/>
              <a:t>랭크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특이값</a:t>
            </a:r>
            <a:r>
              <a:rPr lang="en-US" altLang="ko-KR" sz="2000" dirty="0"/>
              <a:t>(singular value)</a:t>
            </a:r>
            <a:r>
              <a:rPr lang="ko-KR" altLang="en-US" sz="2000" dirty="0"/>
              <a:t>을 반환합니다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40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lstsq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함수로 연립 방정식 풀기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71432D-DC06-4B79-AD65-5CE025883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147" y="3168189"/>
            <a:ext cx="5048250" cy="26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646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차분</a:t>
            </a:r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,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미분과 적분</a:t>
            </a:r>
          </a:p>
        </p:txBody>
      </p:sp>
    </p:spTree>
    <p:extLst>
      <p:ext uri="{BB962C8B-B14F-4D97-AF65-F5344CB8AC3E}">
        <p14:creationId xmlns:p14="http://schemas.microsoft.com/office/powerpoint/2010/main" val="356425118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하나의 배열에 내의 원소들 간의 차를 구한 결과를 차분 함수인 </a:t>
            </a:r>
            <a:r>
              <a:rPr lang="en-US" altLang="ko-KR" sz="2000" dirty="0"/>
              <a:t>diff</a:t>
            </a:r>
            <a:r>
              <a:rPr lang="ko-KR" altLang="en-US" sz="2000" dirty="0"/>
              <a:t>로 처리합니다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diff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D3659F-E2F7-4170-9B13-08F09012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44" y="3995700"/>
            <a:ext cx="2800350" cy="1038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603F6B-0FFA-43C9-B190-EFB4168E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09124"/>
            <a:ext cx="2181225" cy="676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9E82DD-08AE-4262-810E-17F25BA38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03776"/>
            <a:ext cx="20193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5833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차분 함수 </a:t>
            </a:r>
            <a:r>
              <a:rPr lang="en-US" altLang="ko-KR" sz="2000" dirty="0"/>
              <a:t>diff</a:t>
            </a:r>
            <a:r>
              <a:rPr lang="ko-KR" altLang="en-US" sz="2000" dirty="0"/>
              <a:t>로를 사용해서 미분을 구합니다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diff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함수로 미분하기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6C8F58-CC97-43A2-A758-337E2BC60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53" y="2963412"/>
            <a:ext cx="3181350" cy="1314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8162E0-D89A-49A8-84C3-85296D6A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79" y="4531454"/>
            <a:ext cx="2975224" cy="1390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AADD40-3862-435A-90FA-2A2CEB819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58" y="2990675"/>
            <a:ext cx="3544350" cy="457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239C27-33AB-40DD-8B2D-F4F125083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33" y="3407155"/>
            <a:ext cx="3619500" cy="1047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C87CC5-A2DE-4915-AA43-32B983EB5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58" y="4514851"/>
            <a:ext cx="3619500" cy="904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E7A0E8-6E34-43FB-860C-6F4751A6D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657" y="5412560"/>
            <a:ext cx="36099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580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다항식 객체를 미분할 때는 </a:t>
            </a:r>
            <a:r>
              <a:rPr lang="en-US" altLang="ko-KR" sz="2000" dirty="0"/>
              <a:t>polyder 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다항식으로 반환한 결과가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원소를 가진 다항식의 객체라는 것을 볼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다항식으로  미분하기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A1FF09-14F3-44FA-9D03-BB52AF88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22" y="3370277"/>
            <a:ext cx="2609850" cy="781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2714A9-2B6C-4DC8-B6D4-B439DABA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35" y="4462382"/>
            <a:ext cx="2105025" cy="704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56E41F-3985-421F-8D04-F9D8A313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04" y="4390944"/>
            <a:ext cx="2409825" cy="15525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15396D-1038-4CEA-846A-C6942575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679" y="3153517"/>
            <a:ext cx="1657350" cy="8286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4E10A4-C257-4A4C-860E-C7EE27DAA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529" y="4371894"/>
            <a:ext cx="20288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4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넘파이 특징은 반복문을 사용하지 않는  계산입니다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이런 기능을 벡터화 연산이라고 하며 이를  지원하는 함수가  </a:t>
            </a:r>
            <a:r>
              <a:rPr lang="ko-KR" altLang="en-US" sz="2000" b="0" dirty="0" err="1"/>
              <a:t>유니버셜</a:t>
            </a:r>
            <a:r>
              <a:rPr lang="ko-KR" altLang="en-US" sz="2000" b="0" dirty="0"/>
              <a:t> 함수입니다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유니버셜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함수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5CC95-41B5-4AE3-927C-5333CAB75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84" y="3324144"/>
            <a:ext cx="5010150" cy="15953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1CDDBF-DD8F-4C14-A300-E36C19FF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410" y="3048081"/>
            <a:ext cx="4781550" cy="33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9301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다항식 객체를 미분할 때는 </a:t>
            </a:r>
            <a:r>
              <a:rPr lang="en-US" altLang="ko-KR" sz="2000" dirty="0"/>
              <a:t>polyder 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다항식으로 반환한 결과가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원소를 가진 다항식의 객체라는 것을 볼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중앙 차분으로 미분 구하기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42A5C0-CDB3-453A-BC5C-FBBDDB1F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99" y="4219538"/>
            <a:ext cx="263842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10BED9-E951-451E-88A7-45BB70561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29" y="3074715"/>
            <a:ext cx="1895475" cy="1028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C2C1B7-72BE-4D58-8C71-8639EA1B1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07" y="5022786"/>
            <a:ext cx="3479857" cy="771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B343A9-376A-49F6-88B8-E4CA9FC0C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73" y="3365034"/>
            <a:ext cx="3400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777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배열에 대한 미분은 </a:t>
            </a:r>
            <a:r>
              <a:rPr lang="en-US" altLang="ko-KR" sz="2000" dirty="0" err="1"/>
              <a:t>gradint</a:t>
            </a:r>
            <a:r>
              <a:rPr lang="en-US" altLang="ko-KR" sz="2000" dirty="0"/>
              <a:t> </a:t>
            </a:r>
            <a:r>
              <a:rPr lang="ko-KR" altLang="en-US" sz="2000" dirty="0"/>
              <a:t>함수로 처리합니다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두번째 인자가 </a:t>
            </a:r>
            <a:r>
              <a:rPr lang="en-US" altLang="ko-KR" sz="2000" dirty="0"/>
              <a:t>2</a:t>
            </a:r>
            <a:r>
              <a:rPr lang="ko-KR" altLang="en-US" sz="2000" dirty="0"/>
              <a:t>일 경우는 </a:t>
            </a:r>
            <a:r>
              <a:rPr lang="ko-KR" altLang="en-US" sz="2000" dirty="0" err="1"/>
              <a:t>중앙차분으로</a:t>
            </a:r>
            <a:r>
              <a:rPr lang="ko-KR" altLang="en-US" sz="2000" dirty="0"/>
              <a:t> 미분을 계산합니다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Gradient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 미분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F058B8-EC34-476F-B579-4707E49A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6" y="3225339"/>
            <a:ext cx="3380763" cy="2305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5AF7F0-2DC5-4D8F-AF6A-C0E7120F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98" y="2990850"/>
            <a:ext cx="3252931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C6B345-0874-40E8-A867-02D8D0E8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972" y="3853825"/>
            <a:ext cx="3472256" cy="21946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874296-A139-4878-8B65-A96239D0E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797" y="3786713"/>
            <a:ext cx="3252931" cy="23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859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적분하기 위해서는 </a:t>
            </a:r>
            <a:r>
              <a:rPr lang="en-US" altLang="ko-KR" sz="2000" dirty="0"/>
              <a:t>trapz </a:t>
            </a:r>
            <a:r>
              <a:rPr lang="ko-KR" altLang="en-US" sz="2000" dirty="0"/>
              <a:t>함수의 인자로 </a:t>
            </a:r>
            <a:r>
              <a:rPr lang="en-US" altLang="ko-KR" sz="2000" dirty="0"/>
              <a:t>y2</a:t>
            </a:r>
            <a:r>
              <a:rPr lang="ko-KR" altLang="en-US" sz="2000" dirty="0"/>
              <a:t>와 </a:t>
            </a:r>
            <a:r>
              <a:rPr lang="en-US" altLang="ko-KR" sz="2000" dirty="0"/>
              <a:t>x2</a:t>
            </a:r>
            <a:r>
              <a:rPr lang="ko-KR" altLang="en-US" sz="2000" dirty="0"/>
              <a:t>를 전달해서 적분을 구합니다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quad </a:t>
            </a:r>
            <a:r>
              <a:rPr lang="ko-KR" altLang="en-US" sz="2000" dirty="0"/>
              <a:t>내에 인자로 전달해서 </a:t>
            </a:r>
            <a:r>
              <a:rPr lang="en-US" altLang="ko-KR" sz="2000" dirty="0"/>
              <a:t>0</a:t>
            </a:r>
            <a:r>
              <a:rPr lang="ko-KR" altLang="en-US" sz="2000" dirty="0"/>
              <a:t>부터 </a:t>
            </a:r>
            <a:r>
              <a:rPr lang="en-US" altLang="ko-KR" sz="2000" dirty="0"/>
              <a:t>4</a:t>
            </a:r>
            <a:r>
              <a:rPr lang="ko-KR" altLang="en-US" sz="2000" dirty="0"/>
              <a:t>까지의 적분을 계산합니다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적분한 값과 오차의 값을 반환하는 것을 볼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적분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B4EA99A-4859-4542-A3C3-9491E57C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008" y="3176587"/>
            <a:ext cx="1858349" cy="7830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D3ADD7-67DC-4757-AE8E-C25C7D1F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88" y="4281487"/>
            <a:ext cx="2114550" cy="2085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DD0FB9-09EA-4D93-ADD3-1224B23B5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45" y="4514813"/>
            <a:ext cx="2733675" cy="5048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4BB1A1-CF86-4256-A38A-5E10AF960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545" y="5019638"/>
            <a:ext cx="38195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34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합성곱 및 필터링 알아보기</a:t>
            </a:r>
          </a:p>
        </p:txBody>
      </p:sp>
    </p:spTree>
    <p:extLst>
      <p:ext uri="{BB962C8B-B14F-4D97-AF65-F5344CB8AC3E}">
        <p14:creationId xmlns:p14="http://schemas.microsoft.com/office/powerpoint/2010/main" val="39696133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38474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합성곱 함수 </a:t>
            </a:r>
            <a:r>
              <a:rPr lang="en-US" altLang="ko-KR" sz="2000" dirty="0"/>
              <a:t>convolve</a:t>
            </a:r>
            <a:r>
              <a:rPr lang="ko-KR" altLang="en-US" sz="2000" dirty="0"/>
              <a:t>에 첫 번째 인자는 입력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두 번째 인자는 필터</a:t>
            </a:r>
            <a:r>
              <a:rPr lang="en-US" altLang="ko-KR" sz="2000" dirty="0"/>
              <a:t>, </a:t>
            </a:r>
            <a:r>
              <a:rPr lang="ko-KR" altLang="en-US" sz="2000" dirty="0"/>
              <a:t>세 번째 인자인 </a:t>
            </a:r>
            <a:r>
              <a:rPr lang="en-US" altLang="ko-KR" sz="2000" dirty="0"/>
              <a:t>mode</a:t>
            </a:r>
            <a:r>
              <a:rPr lang="ko-KR" altLang="en-US" sz="2000" dirty="0"/>
              <a:t>은 합성곱 내부의 원소들이 연산하는 횟수를 지정합니다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1D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합성곱 함수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CED83-C1BF-4A33-8113-2C5AD676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27" y="3345241"/>
            <a:ext cx="3571875" cy="771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32987E-87BA-4AD3-B8B7-FA1085E75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84" y="4286774"/>
            <a:ext cx="3590925" cy="16859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E3D2E2-A090-4BF9-99DD-FB5E56FB1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42276"/>
            <a:ext cx="3971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4668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38474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차원 합성곱 연산의 함수는 </a:t>
            </a:r>
            <a:r>
              <a:rPr lang="en-US" altLang="ko-KR" sz="2000" dirty="0"/>
              <a:t>scipy.sigmal </a:t>
            </a:r>
            <a:r>
              <a:rPr lang="ko-KR" altLang="en-US" sz="2000" dirty="0"/>
              <a:t>모듈에 있어 모듈을 </a:t>
            </a:r>
            <a:r>
              <a:rPr lang="en-US" altLang="ko-KR" sz="2000" dirty="0"/>
              <a:t>import </a:t>
            </a:r>
            <a:r>
              <a:rPr lang="ko-KR" altLang="en-US" sz="2000" dirty="0"/>
              <a:t>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두 개의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배열을 인자로 전달해서 합성곱 함수는 </a:t>
            </a:r>
            <a:r>
              <a:rPr lang="en-US" altLang="ko-KR" sz="2000" dirty="0"/>
              <a:t>convolve2d</a:t>
            </a:r>
            <a:r>
              <a:rPr lang="ko-KR" altLang="en-US" sz="2000" dirty="0"/>
              <a:t>를 실행합니다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2D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합성곱 함수 알아보기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E3465D-674F-478A-B279-BA7A784B5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20" y="3099120"/>
            <a:ext cx="2686050" cy="1733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40E26A-F4B5-4A35-BCD0-93E97C0B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10" y="2915742"/>
            <a:ext cx="4943475" cy="13620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43D69D5-3672-47CC-AAE7-774419015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110" y="4538707"/>
            <a:ext cx="5016398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54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38474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다차원 배열을 필터를 기준으로 필터링</a:t>
            </a:r>
            <a:r>
              <a:rPr lang="en-US" altLang="ko-KR" sz="2000" dirty="0"/>
              <a:t>(</a:t>
            </a:r>
            <a:r>
              <a:rPr lang="en-US" altLang="ko-KR" sz="2000" dirty="0" err="1"/>
              <a:t>fitering</a:t>
            </a:r>
            <a:r>
              <a:rPr lang="en-US" altLang="ko-KR" sz="2000" dirty="0"/>
              <a:t>)</a:t>
            </a:r>
            <a:r>
              <a:rPr lang="ko-KR" altLang="en-US" sz="2000" dirty="0"/>
              <a:t>을 통해 같은 형상의 배열을 만듭니다</a:t>
            </a:r>
            <a:r>
              <a:rPr lang="en-US" altLang="ko-KR" sz="2000" dirty="0"/>
              <a:t>. 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7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필터링 알아보기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8E4CFD-CA6E-4ABA-9429-71C00DD0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42" y="3760384"/>
            <a:ext cx="2390775" cy="1009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915543-7542-4BC3-A787-6DB4418D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67" y="3426989"/>
            <a:ext cx="3952406" cy="371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A0249C-D553-4F61-ACC2-1B99FF73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564" y="4069682"/>
            <a:ext cx="3249948" cy="1847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84ABA5-5136-4379-9DD4-59B58B60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08" y="4017295"/>
            <a:ext cx="3638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0241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38474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다차원 배열 풀링</a:t>
            </a:r>
            <a:r>
              <a:rPr lang="en-US" altLang="ko-KR" sz="2000" dirty="0"/>
              <a:t>(pooling)</a:t>
            </a:r>
            <a:r>
              <a:rPr lang="ko-KR" altLang="en-US" sz="2000" dirty="0"/>
              <a:t>을 통해 더 작은 배열을 만드는 방법을 알아본다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열과 행의 차원을 증가시켜서 최댓값으로 풀링을 처리하면 반환되는 결과가 행이나 열이 줄어듭니다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풀링 알아보기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3BD3A9-4855-4593-874E-F738DFA6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4244514"/>
            <a:ext cx="3903677" cy="12858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0CB46E-ED2B-447E-BEA4-7ED5850F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84" y="3541071"/>
            <a:ext cx="4448175" cy="25431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4B2C4C-619D-460D-A5A9-127A57441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988" y="3429000"/>
            <a:ext cx="2646727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4792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넘파이 특화 함수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11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22166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일반함수와 람다함수 사용하기</a:t>
            </a:r>
          </a:p>
        </p:txBody>
      </p:sp>
    </p:spTree>
    <p:extLst>
      <p:ext uri="{BB962C8B-B14F-4D97-AF65-F5344CB8AC3E}">
        <p14:creationId xmlns:p14="http://schemas.microsoft.com/office/powerpoint/2010/main" val="85114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66C01A-F25A-42CF-877A-3BB217F42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92" y="1425771"/>
            <a:ext cx="3790950" cy="4549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4321AA-2645-4541-AA3C-05B18E71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379" y="1425772"/>
            <a:ext cx="6108192" cy="45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b="0" dirty="0"/>
              <a:t>4</a:t>
            </a:r>
            <a:r>
              <a:rPr lang="ko-KR" altLang="en-US" sz="2000" b="0" dirty="0"/>
              <a:t>개의 원소를 가지는 두 개의 배열을 만듭니다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이 두 배열의 곱셈을 수행할 때 별도의 반복하는 코드가 </a:t>
            </a:r>
            <a:r>
              <a:rPr lang="ko-KR" altLang="en-US" sz="2000" b="0" dirty="0" err="1"/>
              <a:t>필요없습니다</a:t>
            </a:r>
            <a:r>
              <a:rPr lang="en-US" altLang="ko-KR" sz="2000" b="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벡터화연산은</a:t>
            </a:r>
            <a:r>
              <a:rPr lang="ko-KR" altLang="en-US" sz="2000" dirty="0"/>
              <a:t> 배열의 같은 위치의 원소끼리 계산을 자동으로 처리하는 기능입니다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벡터화 연산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AB8CD-9B13-4B01-943B-6BF2FB9A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90" y="3048081"/>
            <a:ext cx="5086350" cy="25663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0B0810-0ECF-4FA5-A640-B0D35E54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123" y="3544824"/>
            <a:ext cx="5029200" cy="15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1701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유니버설 함수 클래스인 </a:t>
            </a:r>
            <a:r>
              <a:rPr lang="en-US" altLang="ko-KR" sz="2000" dirty="0"/>
              <a:t>ufunc </a:t>
            </a:r>
            <a:r>
              <a:rPr lang="ko-KR" altLang="en-US" sz="2000" dirty="0"/>
              <a:t>클래스를 확인해 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덧셈을 처리하는 함수 </a:t>
            </a:r>
            <a:r>
              <a:rPr lang="en-US" altLang="ko-KR" sz="2000" dirty="0"/>
              <a:t>add</a:t>
            </a:r>
            <a:r>
              <a:rPr lang="ko-KR" altLang="en-US" sz="2000" dirty="0"/>
              <a:t>를 만든 클래스를 </a:t>
            </a:r>
            <a:r>
              <a:rPr lang="en-US" altLang="ko-KR" sz="2000" dirty="0"/>
              <a:t>type</a:t>
            </a:r>
            <a:r>
              <a:rPr lang="ko-KR" altLang="en-US" sz="2000" dirty="0"/>
              <a:t>으로 확인하면 유니버설 함수 클래스라는 것을 알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여러 개의 메소드를 가지고 있습니다</a:t>
            </a:r>
            <a:r>
              <a:rPr lang="en-US" altLang="ko-KR" sz="2000" dirty="0"/>
              <a:t>.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유니버설 함수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45267-20BE-49E9-B7EB-ECB94CFB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34" y="3759404"/>
            <a:ext cx="1790700" cy="135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352E2-5082-4B17-817D-633E3DD28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149" y="3138450"/>
            <a:ext cx="28194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088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유니버설 함수 </a:t>
            </a:r>
            <a:r>
              <a:rPr lang="en-US" altLang="ko-KR" sz="2000" dirty="0"/>
              <a:t>add</a:t>
            </a:r>
            <a:r>
              <a:rPr lang="ko-KR" altLang="en-US" sz="2000" dirty="0"/>
              <a:t>내의 </a:t>
            </a:r>
            <a:r>
              <a:rPr lang="en-US" altLang="ko-KR" sz="2000" dirty="0"/>
              <a:t>reduce, </a:t>
            </a:r>
            <a:r>
              <a:rPr lang="en-US" altLang="ko-KR" sz="2000" dirty="0" err="1"/>
              <a:t>reduceat</a:t>
            </a:r>
            <a:r>
              <a:rPr lang="en-US" altLang="ko-KR" sz="2000" dirty="0"/>
              <a:t> </a:t>
            </a:r>
            <a:r>
              <a:rPr lang="ko-KR" altLang="en-US" sz="2000" dirty="0"/>
              <a:t>메소드로 배열의 원소를 계산합니다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62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유니버설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내부 메소드 처리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BBCE26-26B4-444E-B17B-15E43112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75" y="3864717"/>
            <a:ext cx="3081560" cy="99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8E584F-5680-4214-B2E4-E65FCB9D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19" y="3528931"/>
            <a:ext cx="2729788" cy="2324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FAA59A-C526-4B47-9ED7-65D17ED6B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797" y="3571838"/>
            <a:ext cx="2813107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59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넘파이 모듈에서 제공되는 </a:t>
            </a:r>
            <a:r>
              <a:rPr lang="ko-KR" altLang="en-US" sz="2000" dirty="0" err="1"/>
              <a:t>함수들만을</a:t>
            </a:r>
            <a:r>
              <a:rPr lang="ko-KR" altLang="en-US" sz="2000" dirty="0"/>
              <a:t> 사용해서 개발도 가능하지만 사용자가 직접 정의한 함수를 유니버설 함수로 등록해서 사용할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62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유니버설 함수 정의하기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98A4E1-CAF3-4442-9AFD-A535B5691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23" y="3058049"/>
            <a:ext cx="3257550" cy="2000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6366C-F5A3-47DC-A70E-DB012B26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027" y="2952713"/>
            <a:ext cx="2276475" cy="1562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0C8506-E5A1-4018-892F-0721F3E68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27" y="4592176"/>
            <a:ext cx="2162175" cy="1876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EF84D1-9BC4-465D-97C4-3CAE2D992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219" y="3183329"/>
            <a:ext cx="2543175" cy="1104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E4A8BE-70E4-4969-BC4C-10C42A3C6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394" y="4515374"/>
            <a:ext cx="2667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10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함수를 정의하고 새로운 인스턴스를 만들어서 다차원 배열을 바로 계산할 수 있도록 만들어줍니다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75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vectorize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사용하기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C7BC0-FE86-4010-83A0-916A0343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35" y="2836353"/>
            <a:ext cx="2752376" cy="1800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67B20E-7922-43F4-A59D-7BDA3DB41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12" y="4860415"/>
            <a:ext cx="2811099" cy="1305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6D6B2D-D3C2-4474-AAC0-B714A9CF6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339" y="4443543"/>
            <a:ext cx="2200275" cy="1800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8BE5AE-10D2-4B3E-869E-074DFC009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999" y="2987353"/>
            <a:ext cx="3771900" cy="971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85DD3D4-01EE-4EBE-BF80-76AC5C996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951" y="4636578"/>
            <a:ext cx="21621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945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3123" y="1842026"/>
            <a:ext cx="9840285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함수를 사용해서 배열의 좌표에 맞춰 형상에 맞춰 새로운 배열을 만들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함수를 전달 받아서 배열 생성하기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3DBE8-91F5-45F9-9F6B-22E68BDD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31" y="3362288"/>
            <a:ext cx="4308996" cy="14697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F6A4C3-534A-4D6F-837C-9169E3343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58" y="3158584"/>
            <a:ext cx="4972050" cy="1228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83FE0B-6CF3-4D96-AD30-C746280D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45" y="4730738"/>
            <a:ext cx="50958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723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파일 처리</a:t>
            </a:r>
          </a:p>
        </p:txBody>
      </p:sp>
    </p:spTree>
    <p:extLst>
      <p:ext uri="{BB962C8B-B14F-4D97-AF65-F5344CB8AC3E}">
        <p14:creationId xmlns:p14="http://schemas.microsoft.com/office/powerpoint/2010/main" val="379145323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배열을 파일에 저장해서 일반적인 데이터를 저장합니다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다시 읽어오면 다차원 배열로 변환해서 저장합니다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처리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9AE38-07C3-4AA4-864A-7C25941B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42" y="2913469"/>
            <a:ext cx="4687043" cy="1400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C17923-DFEF-478D-B5B0-0A9015BC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64" y="4514813"/>
            <a:ext cx="4785307" cy="155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985F08-F1B6-42F6-83D0-63275E47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085" y="4495763"/>
            <a:ext cx="5124450" cy="16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6737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텍스트 파일로 저장하기 위해 </a:t>
            </a:r>
            <a:r>
              <a:rPr lang="en-US" altLang="ko-KR" sz="2000" dirty="0"/>
              <a:t>savetxt </a:t>
            </a:r>
            <a:r>
              <a:rPr lang="ko-KR" altLang="en-US" sz="2000" dirty="0"/>
              <a:t>함수에 파일 이름과 배열을 전달합니다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%load </a:t>
            </a:r>
            <a:r>
              <a:rPr lang="ko-KR" altLang="en-US" sz="2000" dirty="0"/>
              <a:t>명령어와 </a:t>
            </a:r>
            <a:r>
              <a:rPr lang="en-US" altLang="ko-KR" sz="2000" dirty="0"/>
              <a:t> loadtxt </a:t>
            </a:r>
            <a:r>
              <a:rPr lang="ko-KR" altLang="en-US" sz="2000" dirty="0"/>
              <a:t>함수로 파일을 읽어봅니다  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텍스트 파일 처리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664F6-8942-467F-B626-ACB3BDB3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2" y="2743200"/>
            <a:ext cx="4143375" cy="1371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2A29A50-8962-4F63-882F-B6763B48E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09" y="4768389"/>
            <a:ext cx="4133850" cy="1371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159413-721E-432A-A1C5-7F5CA6E3F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51" y="4768389"/>
            <a:ext cx="4331566" cy="15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2D615E-7632-4F18-80DC-9613EF7D8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12" y="4133812"/>
            <a:ext cx="4133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3643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파일을 </a:t>
            </a:r>
            <a:r>
              <a:rPr lang="en-US" altLang="ko-KR" sz="2000" dirty="0"/>
              <a:t>genfromtxt </a:t>
            </a:r>
            <a:r>
              <a:rPr lang="ko-KR" altLang="en-US" sz="2000" dirty="0"/>
              <a:t>함수로 읽어옵니다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다차원 배열로 변환해서 처리합니다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csv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파일 처리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4D18D0-8B1C-414C-B2FF-1185EB3F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00" y="2914650"/>
            <a:ext cx="3343275" cy="1028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0F17D3-F39A-4DB4-9C0A-CBBAECFB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257" y="4282614"/>
            <a:ext cx="3924300" cy="1247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E892AE-7BD3-417E-ABD6-D85C2EC06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59" y="4220701"/>
            <a:ext cx="4200525" cy="1371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F641E95-DF2B-4BDF-AEB3-5687C6210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758" y="3304432"/>
            <a:ext cx="42005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4082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파이썬에서 제공되는 확장자는 파이썬 객체를 그대로 저장해서 처리할 수 있습니다</a:t>
            </a:r>
            <a:r>
              <a:rPr lang="en-US" altLang="ko-KR" sz="2000" dirty="0"/>
              <a:t>. npz</a:t>
            </a:r>
            <a:r>
              <a:rPr lang="ko-KR" altLang="en-US" sz="2000" dirty="0"/>
              <a:t>확장자를 사용하면 다차원 배열을 직렬화 처리를 하고 저장합니다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직렬화 처리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D1AB91-E95C-43C2-9F8F-E4DFB28B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2776537"/>
            <a:ext cx="4914900" cy="13049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8E290-E315-4DF2-8769-2ABF0791F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939" y="4720764"/>
            <a:ext cx="2476500" cy="8096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C3A9BC-67A4-4E44-8CE2-890B3E89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79" y="4682663"/>
            <a:ext cx="47815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b="0" dirty="0"/>
              <a:t>1</a:t>
            </a:r>
            <a:r>
              <a:rPr lang="ko-KR" altLang="en-US" sz="2000" b="0" dirty="0"/>
              <a:t>차원 배열을 만들고 </a:t>
            </a:r>
            <a:r>
              <a:rPr lang="en-US" altLang="ko-KR" sz="2000" b="0" dirty="0"/>
              <a:t>2</a:t>
            </a:r>
            <a:r>
              <a:rPr lang="ko-KR" altLang="en-US" sz="2000" b="0" dirty="0"/>
              <a:t>차원 배열로 변경한 후에 </a:t>
            </a:r>
            <a:r>
              <a:rPr lang="en-US" altLang="ko-KR" sz="2000" b="0" dirty="0"/>
              <a:t>sum</a:t>
            </a:r>
            <a:r>
              <a:rPr lang="ko-KR" altLang="en-US" sz="2000" b="0" dirty="0"/>
              <a:t>을 수행하면 전체의 원소를 합산합니다</a:t>
            </a:r>
            <a:r>
              <a:rPr lang="en-US" altLang="ko-KR" sz="2000" b="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차원 배열은 두개의 축을 가지므로 각 </a:t>
            </a:r>
            <a:r>
              <a:rPr lang="ko-KR" altLang="en-US" sz="2000" dirty="0" err="1"/>
              <a:t>축별로</a:t>
            </a:r>
            <a:r>
              <a:rPr lang="ko-KR" altLang="en-US" sz="2000" dirty="0"/>
              <a:t> 계산이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연산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0A4B1-DF4A-4537-80F5-B9DA0F33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78" y="3429000"/>
            <a:ext cx="5076825" cy="2607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8F74C9-306B-4CCE-AF85-30FC0955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99" y="3316663"/>
            <a:ext cx="4991100" cy="26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97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선형대수 분해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12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38260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LU, QR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분해</a:t>
            </a:r>
          </a:p>
        </p:txBody>
      </p:sp>
    </p:spTree>
    <p:extLst>
      <p:ext uri="{BB962C8B-B14F-4D97-AF65-F5344CB8AC3E}">
        <p14:creationId xmlns:p14="http://schemas.microsoft.com/office/powerpoint/2010/main" val="11023440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LU </a:t>
            </a:r>
            <a:r>
              <a:rPr lang="ko-KR" altLang="en-US" sz="2000" dirty="0"/>
              <a:t>분해는 하삼각행렬과 상삼각행렬의 곱으로 표현하는 분해입니다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여기에 치한행렬</a:t>
            </a:r>
            <a:r>
              <a:rPr lang="en-US" altLang="ko-KR" sz="2000" dirty="0"/>
              <a:t>(permutation matrix)</a:t>
            </a:r>
            <a:r>
              <a:rPr lang="ko-KR" altLang="en-US" sz="2000" dirty="0"/>
              <a:t>도 함께 곱으로 나타내기도 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LU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분해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6CB7B6-95F0-4904-AFD8-3672F74A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2858899"/>
            <a:ext cx="2867025" cy="838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49F6B-737F-4D96-B2B5-D340FE469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86" y="4078004"/>
            <a:ext cx="3797431" cy="19369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3DCE6A-6F09-4DF9-A81B-64D19068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08" y="2858899"/>
            <a:ext cx="4571999" cy="330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661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하삼각행렬의 행렬식과 상삼각행렬의 행렬식의 곱이 원 행렬의 행렬식과 같다는 것을 알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46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LU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분해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상하 삼각행렬의 관계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9BD70-0197-4BDA-AA66-61DAE3B7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090" y="3204288"/>
            <a:ext cx="3082736" cy="2009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56CD21-6352-4BC9-A4F6-B0DD610EC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29" y="3429000"/>
            <a:ext cx="3082736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396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lu_fator </a:t>
            </a:r>
            <a:r>
              <a:rPr lang="ko-KR" altLang="en-US" sz="2000" dirty="0"/>
              <a:t>함수로 </a:t>
            </a:r>
            <a:r>
              <a:rPr lang="en-US" altLang="ko-KR" sz="2000" dirty="0"/>
              <a:t>lu</a:t>
            </a:r>
            <a:r>
              <a:rPr lang="ko-KR" altLang="en-US" sz="2000" dirty="0"/>
              <a:t>와 </a:t>
            </a:r>
            <a:r>
              <a:rPr lang="en-US" altLang="ko-KR" sz="2000" dirty="0"/>
              <a:t>piv</a:t>
            </a:r>
            <a:r>
              <a:rPr lang="ko-KR" altLang="en-US" sz="2000" dirty="0"/>
              <a:t>를 구한 후에 </a:t>
            </a:r>
            <a:r>
              <a:rPr lang="en-US" altLang="ko-KR" sz="2000" dirty="0"/>
              <a:t>lu_solve </a:t>
            </a:r>
            <a:r>
              <a:rPr lang="ko-KR" altLang="en-US" sz="2000" dirty="0"/>
              <a:t>함수에 인자로 전달해서 연립 방정식의 해를 구합니다</a:t>
            </a:r>
            <a:r>
              <a:rPr lang="en-US" altLang="ko-KR" sz="2000" dirty="0"/>
              <a:t>.</a:t>
            </a:r>
            <a:r>
              <a:rPr lang="ko-KR" altLang="en-US" sz="2000" dirty="0"/>
              <a:t>이 방정식의 해를 원 행렬과 행렬곱을 한 후에 </a:t>
            </a:r>
            <a:r>
              <a:rPr lang="en-US" altLang="ko-KR" sz="2000" dirty="0"/>
              <a:t>b</a:t>
            </a:r>
            <a:r>
              <a:rPr lang="ko-KR" altLang="en-US" sz="2000" dirty="0"/>
              <a:t>의 벡터를 빼서 </a:t>
            </a:r>
            <a:r>
              <a:rPr lang="en-US" altLang="ko-KR" sz="2000" dirty="0"/>
              <a:t>0</a:t>
            </a:r>
            <a:r>
              <a:rPr lang="ko-KR" altLang="en-US" sz="2000" dirty="0"/>
              <a:t>인지 확인합니다</a:t>
            </a:r>
            <a:r>
              <a:rPr lang="en-US" altLang="ko-KR" sz="2000" dirty="0"/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BB138E-27C1-47C6-BD7F-1403E8F0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652" y="3000156"/>
            <a:ext cx="5851889" cy="26193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LU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분해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연립방정식 풀기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880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임의의 행렬을 직교행렬과 상삼각행렬의 곱으로 분해합니다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행렬 </a:t>
            </a:r>
            <a:r>
              <a:rPr lang="en-US" altLang="ko-KR" sz="2000" dirty="0"/>
              <a:t>A</a:t>
            </a:r>
            <a:r>
              <a:rPr lang="ko-KR" altLang="en-US" sz="2000" dirty="0"/>
              <a:t>를 </a:t>
            </a:r>
            <a:r>
              <a:rPr lang="en-US" altLang="ko-KR" sz="2000" dirty="0"/>
              <a:t>QR</a:t>
            </a:r>
            <a:r>
              <a:rPr lang="ko-KR" altLang="en-US" sz="2000" dirty="0"/>
              <a:t>로 인수 분해합니다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여기서 </a:t>
            </a:r>
            <a:r>
              <a:rPr lang="en-US" altLang="ko-KR" sz="2000" dirty="0"/>
              <a:t>Q</a:t>
            </a:r>
            <a:r>
              <a:rPr lang="ko-KR" altLang="en-US" sz="2000" dirty="0"/>
              <a:t>는 직교 좌표이고 </a:t>
            </a:r>
            <a:r>
              <a:rPr lang="en-US" altLang="ko-KR" sz="2000" dirty="0"/>
              <a:t>R</a:t>
            </a:r>
            <a:r>
              <a:rPr lang="ko-KR" altLang="en-US" sz="2000" dirty="0"/>
              <a:t>은 </a:t>
            </a:r>
            <a:r>
              <a:rPr lang="ko-KR" altLang="en-US" sz="2000" dirty="0" err="1"/>
              <a:t>상삼각행렬입니다</a:t>
            </a:r>
            <a:r>
              <a:rPr lang="en-US" altLang="ko-KR" sz="2000" dirty="0"/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QR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분해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251D7B-074F-4521-BEB4-23627EBA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45" y="3020954"/>
            <a:ext cx="3675601" cy="1285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0E2757-64B8-4A41-B358-AB66590AD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45" y="4704870"/>
            <a:ext cx="3549766" cy="11758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034EBF-8185-42F2-A266-34445CBB4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60" y="2933212"/>
            <a:ext cx="4019550" cy="137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8A7BE6-E500-4AC1-BC66-B83EED2DB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60" y="4514813"/>
            <a:ext cx="4275587" cy="17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345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직교 행렬이 행렬식은 </a:t>
            </a:r>
            <a:r>
              <a:rPr lang="en-US" altLang="ko-KR" sz="2000" dirty="0"/>
              <a:t>1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직교행렬의 역행렬은 직교행렬의 전치행렬과 동일합니다</a:t>
            </a:r>
            <a:r>
              <a:rPr lang="en-US" altLang="ko-KR" sz="2000" dirty="0"/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QR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분해의 성질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F8E2FF-EF56-49AA-BD9C-3C8E2F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89" y="3036815"/>
            <a:ext cx="3573098" cy="23781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1DC0A9-1A32-4BBC-AC28-52CD7A459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445" y="3716585"/>
            <a:ext cx="2890008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7580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고유값</a:t>
            </a:r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,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특이값 분해</a:t>
            </a:r>
          </a:p>
        </p:txBody>
      </p:sp>
    </p:spTree>
    <p:extLst>
      <p:ext uri="{BB962C8B-B14F-4D97-AF65-F5344CB8AC3E}">
        <p14:creationId xmlns:p14="http://schemas.microsoft.com/office/powerpoint/2010/main" val="8775033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/>
            <a:r>
              <a:rPr lang="ko-KR" altLang="en-US" sz="1800" dirty="0"/>
              <a:t>고유값 분해</a:t>
            </a:r>
            <a:r>
              <a:rPr lang="en-US" altLang="ko-KR" sz="1800" dirty="0"/>
              <a:t>(eigen decomposition)</a:t>
            </a:r>
            <a:r>
              <a:rPr lang="ko-KR" altLang="en-US" sz="1800" dirty="0"/>
              <a:t>는 고유값</a:t>
            </a:r>
            <a:r>
              <a:rPr lang="en-US" altLang="ko-KR" sz="1800" dirty="0"/>
              <a:t>(eigen value) </a:t>
            </a:r>
            <a:r>
              <a:rPr lang="ko-KR" altLang="en-US" sz="1800" dirty="0"/>
              <a:t>과 고유벡터</a:t>
            </a:r>
            <a:r>
              <a:rPr lang="en-US" altLang="ko-KR" sz="1800" dirty="0"/>
              <a:t>(eigen vector)</a:t>
            </a:r>
            <a:r>
              <a:rPr lang="ko-KR" altLang="en-US" sz="1800" dirty="0"/>
              <a:t>로 유도되는 고유값 행렬과 고유벡터 행렬에 의해 분해될 수 있는 행렬의 표현입니다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고유값과 고유벡터는 정사각행렬일 때만 분해가 가능합니다</a:t>
            </a:r>
            <a:endParaRPr lang="en-US" altLang="ko-KR" sz="1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고유값과 고유벡터 </a:t>
            </a:r>
          </a:p>
          <a:p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4E110D-32D4-4EFD-99F1-19078DE3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8" y="3428999"/>
            <a:ext cx="2943225" cy="771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405EF5-6C25-430C-A226-B1FECA77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7" y="4729235"/>
            <a:ext cx="2943225" cy="9046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E9CC6D-A2BF-4B37-8FAE-AA387328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407" y="3340474"/>
            <a:ext cx="1562100" cy="323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DE80FF-F1EB-44F5-A159-B1DB1CD07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582" y="3848062"/>
            <a:ext cx="1809750" cy="666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AB374B-94D8-4D7F-8F37-EA16F7496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448" y="3095624"/>
            <a:ext cx="914400" cy="3333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92022D4-1CA1-47D8-8599-FCD391EDB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948" y="3690900"/>
            <a:ext cx="2238679" cy="1647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7868A-FFAA-4139-A9D8-C2B800B4C6C0}"/>
              </a:ext>
            </a:extLst>
          </p:cNvPr>
          <p:cNvSpPr txBox="1"/>
          <p:nvPr/>
        </p:nvSpPr>
        <p:spPr>
          <a:xfrm>
            <a:off x="4711816" y="4615200"/>
            <a:ext cx="2943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고유값을</a:t>
            </a:r>
            <a:r>
              <a:rPr lang="ko-KR" altLang="en-US" sz="1000" b="1" dirty="0"/>
              <a:t> 구하는 산식은 단위행렬에 특정 상수를 곱하고 이를 행렬에 뺀 후에 행렬식을 구하면 </a:t>
            </a:r>
            <a:r>
              <a:rPr lang="en-US" altLang="ko-KR" sz="1000" b="1" dirty="0"/>
              <a:t>0</a:t>
            </a:r>
            <a:r>
              <a:rPr lang="ko-KR" altLang="en-US" sz="1000" b="1" dirty="0"/>
              <a:t>이 나오면 이 상수 값이 </a:t>
            </a:r>
            <a:r>
              <a:rPr lang="ko-KR" altLang="en-US" sz="1000" b="1" dirty="0" err="1"/>
              <a:t>고유값이</a:t>
            </a:r>
            <a:r>
              <a:rPr lang="ko-KR" altLang="en-US" sz="1000" b="1" dirty="0"/>
              <a:t> 됩니다</a:t>
            </a:r>
            <a:r>
              <a:rPr lang="en-US" altLang="ko-KR" sz="1000" b="1" dirty="0"/>
              <a:t>.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3542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/>
            <a:r>
              <a:rPr lang="ko-KR" altLang="en-US" sz="1800" dirty="0"/>
              <a:t>새로운 </a:t>
            </a:r>
            <a:r>
              <a:rPr lang="en-US" altLang="ko-KR" sz="1800" dirty="0"/>
              <a:t>2</a:t>
            </a:r>
            <a:r>
              <a:rPr lang="ko-KR" altLang="en-US" sz="1800" dirty="0"/>
              <a:t>행 </a:t>
            </a:r>
            <a:r>
              <a:rPr lang="en-US" altLang="ko-KR" sz="1800" dirty="0"/>
              <a:t>2</a:t>
            </a:r>
            <a:r>
              <a:rPr lang="ko-KR" altLang="en-US" sz="1800" dirty="0"/>
              <a:t>열의 </a:t>
            </a:r>
            <a:r>
              <a:rPr lang="en-US" altLang="ko-KR" sz="1800" dirty="0"/>
              <a:t>2</a:t>
            </a:r>
            <a:r>
              <a:rPr lang="ko-KR" altLang="en-US" sz="1800" dirty="0"/>
              <a:t>차원 배열을 하나 정의합니다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행렬을 고유값과 고유벡터를 구하는 </a:t>
            </a:r>
            <a:r>
              <a:rPr lang="en-US" altLang="ko-KR" sz="1800" dirty="0" err="1"/>
              <a:t>LA.eig</a:t>
            </a:r>
            <a:r>
              <a:rPr lang="ko-KR" altLang="en-US" sz="1800" dirty="0"/>
              <a:t>함수에 인자로 전달해서 실행합니다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반환되는 결과가 고유값과 </a:t>
            </a:r>
            <a:r>
              <a:rPr lang="ko-KR" altLang="en-US" sz="1800" dirty="0" err="1"/>
              <a:t>고유벡터입니다</a:t>
            </a:r>
            <a:r>
              <a:rPr lang="en-US" altLang="ko-KR" sz="18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3272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고유값과 고유벡터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eig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</a:t>
            </a:r>
          </a:p>
          <a:p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12353-F8BA-4340-A26C-55A3A89E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80" y="3320589"/>
            <a:ext cx="3133725" cy="2209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224FCB-82C8-4AD4-9192-4927147B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45" y="3320589"/>
            <a:ext cx="291936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0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 err="1"/>
              <a:t>벡터화연산을</a:t>
            </a:r>
            <a:r>
              <a:rPr lang="ko-KR" altLang="en-US" sz="2000" b="0" dirty="0"/>
              <a:t> 처리할 때 두 배열의 원소의 개수가 일치가 아주 중요합니다</a:t>
            </a:r>
            <a:r>
              <a:rPr lang="en-US" altLang="ko-KR" sz="2000" b="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원소의 개수가 다른 경우는 </a:t>
            </a:r>
            <a:r>
              <a:rPr lang="en-US" altLang="ko-KR" sz="2000" b="0" dirty="0"/>
              <a:t>shape</a:t>
            </a:r>
            <a:r>
              <a:rPr lang="ko-KR" altLang="en-US" sz="2000" b="0" dirty="0"/>
              <a:t>가 다르다는 에러가 발생합니다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 원소 개수 일치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3AA594-3D87-4132-B8E1-539C3E8B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3429000"/>
            <a:ext cx="5010150" cy="2514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83DFEB-F6D1-4D21-A6FF-D52D70D3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86" y="3514344"/>
            <a:ext cx="4991100" cy="1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57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/>
            <a:r>
              <a:rPr lang="ko-KR" altLang="en-US" sz="1800" dirty="0"/>
              <a:t>새로운 </a:t>
            </a:r>
            <a:r>
              <a:rPr lang="en-US" altLang="ko-KR" sz="1800" dirty="0"/>
              <a:t>2</a:t>
            </a:r>
            <a:r>
              <a:rPr lang="ko-KR" altLang="en-US" sz="1800" dirty="0"/>
              <a:t>행 </a:t>
            </a:r>
            <a:r>
              <a:rPr lang="en-US" altLang="ko-KR" sz="1800" dirty="0"/>
              <a:t>2</a:t>
            </a:r>
            <a:r>
              <a:rPr lang="ko-KR" altLang="en-US" sz="1800" dirty="0"/>
              <a:t>열의 </a:t>
            </a:r>
            <a:r>
              <a:rPr lang="en-US" altLang="ko-KR" sz="1800" dirty="0"/>
              <a:t>2</a:t>
            </a:r>
            <a:r>
              <a:rPr lang="ko-KR" altLang="en-US" sz="1800" dirty="0"/>
              <a:t>차원 배열을 하나 정의합니다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행렬을 고유값과 고유벡터를 구하는 </a:t>
            </a:r>
            <a:r>
              <a:rPr lang="en-US" altLang="ko-KR" sz="1800" dirty="0" err="1"/>
              <a:t>LA.eig</a:t>
            </a:r>
            <a:r>
              <a:rPr lang="ko-KR" altLang="en-US" sz="1800" dirty="0"/>
              <a:t>함수에 인자로 전달해서 실행합니다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반환되는 결과가 고유값과 </a:t>
            </a:r>
            <a:r>
              <a:rPr lang="ko-KR" altLang="en-US" sz="1800" dirty="0" err="1"/>
              <a:t>고유벡터입니다</a:t>
            </a:r>
            <a:r>
              <a:rPr lang="en-US" altLang="ko-KR" sz="18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3272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고유값과 고유벡터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eig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함수 </a:t>
            </a:r>
          </a:p>
          <a:p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12353-F8BA-4340-A26C-55A3A89E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80" y="3320589"/>
            <a:ext cx="3133725" cy="2209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224FCB-82C8-4AD4-9192-4927147B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45" y="3320589"/>
            <a:ext cx="291936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037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/>
            <a:r>
              <a:rPr lang="ko-KR" altLang="en-US" sz="1800" dirty="0"/>
              <a:t>특이값 분해</a:t>
            </a:r>
            <a:r>
              <a:rPr lang="en-US" altLang="ko-KR" sz="1800" dirty="0"/>
              <a:t>(Singular Value Decomposition, SVD)</a:t>
            </a:r>
            <a:r>
              <a:rPr lang="ko-KR" altLang="en-US" sz="1800" dirty="0"/>
              <a:t>는 고유값 분해</a:t>
            </a:r>
            <a:r>
              <a:rPr lang="en-US" altLang="ko-KR" sz="1800" dirty="0"/>
              <a:t>(eigen decomposition)</a:t>
            </a:r>
            <a:r>
              <a:rPr lang="ko-KR" altLang="en-US" sz="1800" dirty="0"/>
              <a:t>처럼 행렬을 대각화해서 분해하는 방식입니다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고유값 분해는 정사각행렬일 때만 분해가 가능합니다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특이값 분해는 정사각행렬이 아닐 경우 일 때도 분해가 가능합니다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이 행렬이 분해할 때 구해진 </a:t>
            </a:r>
            <a:r>
              <a:rPr lang="ko-KR" altLang="en-US" sz="1800" dirty="0" err="1"/>
              <a:t>특이값의</a:t>
            </a:r>
            <a:r>
              <a:rPr lang="ko-KR" altLang="en-US" sz="1800" dirty="0"/>
              <a:t> 개수가 행렬의 랭크를 의미하기도 합니다</a:t>
            </a:r>
            <a:r>
              <a:rPr lang="en-US" altLang="ko-KR" sz="1800" dirty="0"/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SVD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분해 </a:t>
            </a:r>
          </a:p>
          <a:p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AF54ED-4F3A-487B-A9FE-F8B1D79D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37" y="3025672"/>
            <a:ext cx="3790950" cy="1628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B31995-986D-45D4-9CFB-858329CF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988" y="3168285"/>
            <a:ext cx="3962400" cy="7810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4E1EBB-4E63-447B-AB33-0313C3DA1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988" y="4093828"/>
            <a:ext cx="3219450" cy="20530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5C7410-C527-41E6-BEDB-ADF69BA6D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411" y="4872561"/>
            <a:ext cx="27579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8574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47957" y="1842026"/>
            <a:ext cx="9999676" cy="501162"/>
          </a:xfrm>
          <a:prstGeom prst="rect">
            <a:avLst/>
          </a:prstGeom>
        </p:spPr>
        <p:txBody>
          <a:bodyPr/>
          <a:lstStyle/>
          <a:p>
            <a:pPr marL="422041" indent="-422041"/>
            <a:r>
              <a:rPr lang="ko-KR" altLang="en-US" sz="1800" dirty="0"/>
              <a:t>다시 분해된 것을 행렬곱으로 계산해서 원 행렬이 나오는지 알아봅니다</a:t>
            </a:r>
            <a:r>
              <a:rPr lang="en-US" altLang="ko-KR" sz="1800" dirty="0"/>
              <a:t>. </a:t>
            </a:r>
            <a:r>
              <a:rPr lang="ko-KR" altLang="en-US" sz="1800" dirty="0"/>
              <a:t>먼저 특이값이 하나의 벡터입니다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특이값을 대각행렬로 변형해야 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그래서 대각행렬을 하나 만들어서 특이값 벡터와 곱을 통해 대각행렬로 변환합니다</a:t>
            </a:r>
            <a:r>
              <a:rPr lang="en-US" altLang="ko-KR" sz="1800" dirty="0"/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E761-E2CC-402D-9248-9238988A2F69}"/>
              </a:ext>
            </a:extLst>
          </p:cNvPr>
          <p:cNvSpPr/>
          <p:nvPr/>
        </p:nvSpPr>
        <p:spPr>
          <a:xfrm>
            <a:off x="1294686" y="1327611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SVD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분해 확인 </a:t>
            </a:r>
          </a:p>
          <a:p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92150D-43DB-4F4C-95BC-22A1CE14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92" y="3635579"/>
            <a:ext cx="2105025" cy="800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F7DEBF-84DE-41C8-81B1-EC754F60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14" y="3429000"/>
            <a:ext cx="38576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2906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 err="1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희소행렬알아보기</a:t>
            </a:r>
            <a:endParaRPr lang="ko-KR" altLang="en-US" sz="60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13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44125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그래프 이론</a:t>
            </a:r>
          </a:p>
        </p:txBody>
      </p:sp>
    </p:spTree>
    <p:extLst>
      <p:ext uri="{BB962C8B-B14F-4D97-AF65-F5344CB8AC3E}">
        <p14:creationId xmlns:p14="http://schemas.microsoft.com/office/powerpoint/2010/main" val="248048408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무향 그래프란 노드나 꼭지점의 집합과 변 또는 에지의 집합으로 만들어지면서 에지의 방향이 없이 그려지는 그래프입니다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무향 그래프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4F1D16-7BB9-489D-ACAA-ABC2F13F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83" y="3144498"/>
            <a:ext cx="278130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03A678-C13F-4795-AE4D-ACA41404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83" y="4632753"/>
            <a:ext cx="2781300" cy="95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D052EC-6D0D-42A1-83D9-3C57B289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423" y="3201855"/>
            <a:ext cx="2409825" cy="22479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C0403F-9097-4FA3-A3F9-EE7EAF61A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83" y="3717175"/>
            <a:ext cx="2781300" cy="838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64D3C5-73FB-4D7D-8F07-B6E90D597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911" y="3330442"/>
            <a:ext cx="386924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24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그래프를 하나 만든 후에 하나의 노드는 </a:t>
            </a:r>
            <a:r>
              <a:rPr lang="en-US" altLang="ko-KR" sz="2000" dirty="0"/>
              <a:t>add_node </a:t>
            </a:r>
            <a:r>
              <a:rPr lang="ko-KR" altLang="en-US" sz="2000" dirty="0"/>
              <a:t>메소드로 추가합니다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여러 개의 노드는 </a:t>
            </a:r>
            <a:r>
              <a:rPr lang="en-US" altLang="ko-KR" sz="2000" dirty="0"/>
              <a:t>add_nodes_from </a:t>
            </a:r>
            <a:r>
              <a:rPr lang="ko-KR" altLang="en-US" sz="2000" dirty="0"/>
              <a:t>메소드에 리스트를 인자로 받아서 추가합니다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무향 그래프 그리기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4A51D0-1679-49AE-A38A-BD45EA0C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88" y="2991549"/>
            <a:ext cx="4134287" cy="1104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0E30AF-6983-4BFF-9812-A8CBD280D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50" y="4290794"/>
            <a:ext cx="4256626" cy="1866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EF0106-99C8-4256-9118-1653D0A13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536" y="3062069"/>
            <a:ext cx="49815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942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그래프가 만들어지면  메소드를 사용해서 </a:t>
            </a:r>
            <a:r>
              <a:rPr lang="en-US" altLang="ko-KR" sz="2000" dirty="0"/>
              <a:t>matrix</a:t>
            </a:r>
            <a:r>
              <a:rPr lang="ko-KR" altLang="en-US" sz="2000" dirty="0"/>
              <a:t>와 </a:t>
            </a:r>
            <a:r>
              <a:rPr lang="en-US" altLang="ko-KR" sz="2000" dirty="0"/>
              <a:t>ndarray </a:t>
            </a:r>
            <a:r>
              <a:rPr lang="ko-KR" altLang="en-US" sz="2000" dirty="0"/>
              <a:t>객체로 변환할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무향 </a:t>
            </a:r>
            <a:r>
              <a:rPr lang="ko-KR" altLang="en-US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그래프을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배열로 변환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7FB91D-1B7F-406B-BA2B-3834EFD4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31" y="2925004"/>
            <a:ext cx="51911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59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유향 그래프란 노드나 꼭지점의 집합과 변 또는 에지의 집합으로 만들어지면서 에지의 방향이 그려지는 그래프입니다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유향 그래프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3EEE0F-BEA5-40A1-ADFE-AEB6F8C37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32" y="3138050"/>
            <a:ext cx="3400659" cy="447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8A32F3-59D1-4BF4-97FC-27C669AA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33" y="3714713"/>
            <a:ext cx="3400660" cy="800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CE9731-ADFF-4788-B184-41EDA0E85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33" y="4814307"/>
            <a:ext cx="3543273" cy="781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CBA865-D81B-4E57-B694-088112B83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351" y="3138050"/>
            <a:ext cx="50387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238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희소행렬</a:t>
            </a:r>
          </a:p>
        </p:txBody>
      </p:sp>
    </p:spTree>
    <p:extLst>
      <p:ext uri="{BB962C8B-B14F-4D97-AF65-F5344CB8AC3E}">
        <p14:creationId xmlns:p14="http://schemas.microsoft.com/office/powerpoint/2010/main" val="14228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8496" y="2400831"/>
            <a:ext cx="7342632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배열 할당과 검색</a:t>
            </a:r>
          </a:p>
        </p:txBody>
      </p:sp>
    </p:spTree>
    <p:extLst>
      <p:ext uri="{BB962C8B-B14F-4D97-AF65-F5344CB8AC3E}">
        <p14:creationId xmlns:p14="http://schemas.microsoft.com/office/powerpoint/2010/main" val="314140572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희소행렬을 처리하는 </a:t>
            </a:r>
            <a:r>
              <a:rPr lang="en-US" altLang="ko-KR" sz="2000" dirty="0"/>
              <a:t>scipy </a:t>
            </a:r>
            <a:r>
              <a:rPr lang="ko-KR" altLang="en-US" sz="2000" dirty="0"/>
              <a:t>모듈 내의 </a:t>
            </a:r>
            <a:r>
              <a:rPr lang="en-US" altLang="ko-KR" sz="2000" dirty="0"/>
              <a:t>sparse </a:t>
            </a:r>
            <a:r>
              <a:rPr lang="ko-KR" altLang="en-US" sz="2000" dirty="0"/>
              <a:t>모듈과 그래프를 그리는 모듈을 </a:t>
            </a:r>
            <a:r>
              <a:rPr lang="en-US" altLang="ko-KR" sz="2000" dirty="0"/>
              <a:t>import </a:t>
            </a:r>
            <a:r>
              <a:rPr lang="ko-KR" altLang="en-US" sz="2000" dirty="0"/>
              <a:t>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배열을 행을 중심으로 압축해서 배열의 정보를 가지는 객체를 만드는 함수를 </a:t>
            </a:r>
            <a:r>
              <a:rPr lang="en-US" altLang="ko-KR" sz="2000" dirty="0"/>
              <a:t>csr_matrix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희소행렬 생성하기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27C5DEC-0B26-4FCF-97BD-616FF6BA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" y="3098515"/>
            <a:ext cx="4400594" cy="11239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95E628D-1D44-4E82-A9DD-04BBD98AC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79" y="4449055"/>
            <a:ext cx="4462944" cy="18764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1C01B84-408D-4AFC-852D-BA34BF1B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63" y="3241390"/>
            <a:ext cx="3493448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3558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행과 열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데이터에 대한 정보를 </a:t>
            </a:r>
            <a:r>
              <a:rPr lang="en-US" altLang="ko-KR" sz="2000" dirty="0"/>
              <a:t>csr_matrix</a:t>
            </a:r>
            <a:r>
              <a:rPr lang="ko-KR" altLang="en-US" sz="2000" dirty="0"/>
              <a:t>에 인자로 전달해서 만들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희소행렬 생성하기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F5586C-3630-40BB-B065-60A31DF78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13" y="2686050"/>
            <a:ext cx="4252474" cy="1885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247AA6-1917-477B-A6E8-E4817E442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3" y="4572000"/>
            <a:ext cx="4452590" cy="16345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648B95-F68F-4939-9295-43EFCBC0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620" y="3290057"/>
            <a:ext cx="3734894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7245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LIL(List of lists) </a:t>
            </a:r>
            <a:r>
              <a:rPr lang="ko-KR" altLang="en-US" sz="2000" dirty="0"/>
              <a:t>방식은 리스트의 리스트인 링크드 리스트를 사용한 알고리즘으로 사용해서 저장합니다</a:t>
            </a:r>
            <a:r>
              <a:rPr lang="en-US" altLang="ko-KR" sz="2000" dirty="0"/>
              <a:t>. CSR</a:t>
            </a:r>
            <a:r>
              <a:rPr lang="ko-KR" altLang="en-US" sz="2000" dirty="0"/>
              <a:t>과 </a:t>
            </a:r>
            <a:r>
              <a:rPr lang="en-US" altLang="ko-KR" sz="2000" dirty="0"/>
              <a:t>CSC</a:t>
            </a:r>
            <a:r>
              <a:rPr lang="ko-KR" altLang="en-US" sz="2000" dirty="0"/>
              <a:t>에 비해 추가 삭제는 편하지만 메모리가 낭비되는 단점이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희소행렬 생성하기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956B9-DA2C-4311-BB5B-A077F419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69" y="3865315"/>
            <a:ext cx="4151805" cy="112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0A4FFE-2C7D-4878-9D24-CDCD0BAD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827" y="3205125"/>
            <a:ext cx="49339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813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연산자를 </a:t>
            </a:r>
            <a:r>
              <a:rPr lang="ko-KR" altLang="en-US" sz="2000" dirty="0" err="1"/>
              <a:t>직접사용하거나</a:t>
            </a:r>
            <a:r>
              <a:rPr lang="ko-KR" altLang="en-US" sz="2000" dirty="0"/>
              <a:t> 함수를 사용할 때  배열로 변환해서 처리할 수 있습니다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희소행렬 연산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0AA38B-6982-413F-8498-A6D69778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56" y="3225836"/>
            <a:ext cx="3255430" cy="1266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3F7C76-8124-4927-9A44-2EE4DD0D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92" y="4676738"/>
            <a:ext cx="3006304" cy="1533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D9CA0-ED07-4608-BB57-AF48A5317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624" y="3151802"/>
            <a:ext cx="3255430" cy="1314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6E573E-EBCD-4516-83ED-9C85C7527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24" y="4914863"/>
            <a:ext cx="3418143" cy="1295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E9DB36-20A8-4319-9B53-ACEDBC42C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735" y="3225836"/>
            <a:ext cx="27146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1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배열을 다른 변수에 할당하면 공유 즉 동일한 </a:t>
            </a:r>
            <a:r>
              <a:rPr lang="ko-KR" altLang="en-US" sz="2000" dirty="0"/>
              <a:t>뷰를 제공합니다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특정 원소를 갱신하면 원본이 갱신됩니다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배열을 다른 변수에 할당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E327A1-7072-4CFF-9F1D-491A34D4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47" y="3429000"/>
            <a:ext cx="5000625" cy="1276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E6E80C-4D4B-4EAF-8C3D-0E00DC14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72" y="4715188"/>
            <a:ext cx="4991100" cy="1238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7FC4F3-B630-468D-AFE7-5A3F78035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62" y="3429000"/>
            <a:ext cx="5095875" cy="224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25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새로운 다차원 배열로 사용하려면 </a:t>
            </a:r>
            <a:r>
              <a:rPr lang="en-US" altLang="ko-KR" sz="2000" dirty="0"/>
              <a:t>copy </a:t>
            </a:r>
            <a:r>
              <a:rPr lang="ko-KR" altLang="en-US" sz="2000" dirty="0"/>
              <a:t>메소드를 사용해 다른 변수에 할당합니다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배열을 </a:t>
            </a:r>
            <a:r>
              <a:rPr lang="ko-KR" altLang="en-US" sz="2000" dirty="0" err="1"/>
              <a:t>슬라이스해도</a:t>
            </a:r>
            <a:r>
              <a:rPr lang="ko-KR" altLang="en-US" sz="2000" dirty="0"/>
              <a:t> 뷰이므로 동일한 배열을 공유합니다</a:t>
            </a:r>
            <a:r>
              <a:rPr lang="en-US" altLang="ko-KR" sz="2000" dirty="0"/>
              <a:t>. </a:t>
            </a:r>
            <a:r>
              <a:rPr lang="en-US" altLang="ko-KR" sz="2000" b="0" dirty="0"/>
              <a:t>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배열의 복사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뷰 확인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745369-4D67-4F0A-BEC2-8B6346D1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3118866"/>
            <a:ext cx="5038725" cy="87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1CC41E-3D8A-4765-8435-772326E9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47" y="4324663"/>
            <a:ext cx="5038725" cy="1009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5D0222-645F-4BEA-B0EE-38355213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218" y="4477063"/>
            <a:ext cx="50292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검색 기호는 대괄호</a:t>
            </a:r>
            <a:r>
              <a:rPr lang="en-US" altLang="ko-KR" sz="2000" dirty="0"/>
              <a:t>([ ])</a:t>
            </a:r>
            <a:r>
              <a:rPr lang="ko-KR" altLang="en-US" sz="2000" dirty="0"/>
              <a:t>이며 이 기호가 실행되면 내부적으로  </a:t>
            </a:r>
            <a:r>
              <a:rPr lang="en-US" altLang="ko-KR" sz="2000" dirty="0"/>
              <a:t>__getitem__ </a:t>
            </a:r>
            <a:r>
              <a:rPr lang="ko-KR" altLang="en-US" sz="2000" dirty="0"/>
              <a:t>스페셜 메소드가 실행되는 것입니다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슬라이스도 검색 기호에 </a:t>
            </a:r>
            <a:r>
              <a:rPr lang="en-US" altLang="ko-KR" sz="2000" dirty="0"/>
              <a:t>slice </a:t>
            </a:r>
            <a:r>
              <a:rPr lang="ko-KR" altLang="en-US" sz="2000" dirty="0"/>
              <a:t>객체를 인자로 전달해 검색합니다</a:t>
            </a:r>
            <a:r>
              <a:rPr lang="en-US" altLang="ko-KR" sz="2000" dirty="0"/>
              <a:t>.  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 검색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2C701-76E4-4083-B40C-B8AD55F4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7" y="3493008"/>
            <a:ext cx="5060062" cy="23865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4439FE-DE71-4637-B824-445DFA44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93007"/>
            <a:ext cx="5095875" cy="18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9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리스트와 동일한 방식으로 검색을 처리합니다</a:t>
            </a:r>
            <a:r>
              <a:rPr lang="en-US" altLang="ko-KR" sz="2000" dirty="0"/>
              <a:t>. 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 검색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3CBF3C-15B4-4C24-8CA6-4E37D050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4" y="3255400"/>
            <a:ext cx="5019675" cy="192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273E88-BEEF-4FC2-8E02-49B6DE610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403" y="3209415"/>
            <a:ext cx="5038725" cy="15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3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86847" y="1523687"/>
            <a:ext cx="10123113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배열은 검색할 때 배열을 </a:t>
            </a:r>
            <a:r>
              <a:rPr lang="ko-KR" altLang="en-US" sz="2000" dirty="0"/>
              <a:t>인자로 전달해서 검색이 가능합니다 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배열을 정수나 논리 값으로 넣고 처리가 가능합니다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 검색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6A5C9E-CA7D-4C0E-A7C5-27311658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83" y="3163945"/>
            <a:ext cx="5029200" cy="27492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537F87-F859-4CB2-A97C-D636977A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167" y="3185241"/>
            <a:ext cx="4972050" cy="21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875" y="1884153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선형대수 기본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208333" y="4345611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2</a:t>
            </a:r>
            <a:endParaRPr lang="ko-KR" altLang="en-US" sz="44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00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784" y="1791363"/>
            <a:ext cx="11684249" cy="1551981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파이썬과 넘파이 모듈 </a:t>
            </a:r>
            <a:endParaRPr lang="en-US" altLang="ko-KR" sz="54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차이점 이해하기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40D481-9114-4C2D-AB77-CB27951637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5909" y="4387556"/>
            <a:ext cx="5573997" cy="155198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4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1</a:t>
            </a:r>
            <a:endParaRPr lang="ko-KR" altLang="en-US" sz="44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2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138" y="2400831"/>
            <a:ext cx="9129990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스칼라와 벡터 알아보기</a:t>
            </a:r>
          </a:p>
        </p:txBody>
      </p:sp>
    </p:spTree>
    <p:extLst>
      <p:ext uri="{BB962C8B-B14F-4D97-AF65-F5344CB8AC3E}">
        <p14:creationId xmlns:p14="http://schemas.microsoft.com/office/powerpoint/2010/main" val="3339621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613569" y="2079476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배열을 숫자 값만 인자로 전달해서 만들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이때는 숫자만 관리하므로 차원이 </a:t>
            </a:r>
            <a:r>
              <a:rPr lang="en-US" altLang="ko-KR" sz="2000" dirty="0"/>
              <a:t>0</a:t>
            </a:r>
            <a:r>
              <a:rPr lang="ko-KR" altLang="en-US" sz="2000" dirty="0"/>
              <a:t>이고 </a:t>
            </a:r>
            <a:r>
              <a:rPr lang="en-US" altLang="ko-KR" sz="2000" dirty="0"/>
              <a:t>shape</a:t>
            </a:r>
            <a:r>
              <a:rPr lang="ko-KR" altLang="en-US" sz="2000" dirty="0"/>
              <a:t>가 없습니다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Scalar  -0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30C91-5829-4213-9003-075DECF0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7" y="3618714"/>
            <a:ext cx="3671663" cy="1724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01E498-A441-4B5F-B5D3-2E6A9684D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58" y="3618714"/>
            <a:ext cx="2789344" cy="1657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3CB397-9C65-40C3-9A8B-339457922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660" y="3686556"/>
            <a:ext cx="2545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7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613569" y="2079476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1</a:t>
            </a:r>
            <a:r>
              <a:rPr lang="ko-KR" altLang="en-US" sz="2000" dirty="0"/>
              <a:t>차원 리스트를 인자로 전달해서 다차원 배열을 만듭니다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이 배열의 차원은 </a:t>
            </a:r>
            <a:r>
              <a:rPr lang="en-US" altLang="ko-KR" sz="2000" dirty="0"/>
              <a:t>1</a:t>
            </a:r>
            <a:r>
              <a:rPr lang="ko-KR" altLang="en-US" sz="2000" dirty="0"/>
              <a:t>인 벡터가 만들어집니다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Vector  - 1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F6B858-D153-4639-9FDD-3FDCE09C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85" y="3558921"/>
            <a:ext cx="3104579" cy="1733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3D6797-2E51-461C-86C3-73EC63DA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26" y="3655637"/>
            <a:ext cx="2787502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0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89013" y="1933172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범위와 간격을 지정해서 배열을 만드는 </a:t>
            </a:r>
            <a:r>
              <a:rPr lang="en-US" altLang="ko-KR" sz="2000" dirty="0"/>
              <a:t>arange </a:t>
            </a:r>
            <a:r>
              <a:rPr lang="ko-KR" altLang="en-US" sz="2000" dirty="0"/>
              <a:t>함수입니다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정수와 실수 등으로 지정해서 다차원 배열을 만들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생성 함수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5971A-2CF1-498F-AF77-F010AEEF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49" y="3438143"/>
            <a:ext cx="4107371" cy="2011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5B30FA-7D3E-4192-81AD-4402D4AF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47" y="3237165"/>
            <a:ext cx="50768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8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89013" y="1933172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범위를 전부 포함해서 총 원소의 개수에 맞춰서 다차원 배열을 만듭니다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종료점을 포함하지 않을 때는 </a:t>
            </a:r>
            <a:r>
              <a:rPr lang="en-US" altLang="ko-KR" sz="2000" dirty="0"/>
              <a:t>endpoint</a:t>
            </a:r>
            <a:r>
              <a:rPr lang="ko-KR" altLang="en-US" sz="2000" dirty="0"/>
              <a:t>를 </a:t>
            </a:r>
            <a:r>
              <a:rPr lang="en-US" altLang="ko-KR" sz="2000" dirty="0"/>
              <a:t>False </a:t>
            </a:r>
            <a:r>
              <a:rPr lang="ko-KR" altLang="en-US" sz="2000" dirty="0"/>
              <a:t>지정합니다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 원소 값들의 차이인 간격은 </a:t>
            </a:r>
            <a:r>
              <a:rPr lang="en-US" altLang="ko-KR" sz="2000" dirty="0" err="1"/>
              <a:t>retstep</a:t>
            </a:r>
            <a:r>
              <a:rPr lang="en-US" altLang="ko-KR" sz="2000" dirty="0"/>
              <a:t>=True</a:t>
            </a:r>
            <a:r>
              <a:rPr lang="ko-KR" altLang="en-US" sz="2000" dirty="0"/>
              <a:t>를 지정해 확인합니다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생성 함수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E5E782-CFB8-4051-AA15-33759E2B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0" y="3461708"/>
            <a:ext cx="4714875" cy="1905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77A242-B6F7-4331-9E92-CD57A573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1708"/>
            <a:ext cx="5019675" cy="17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35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89013" y="1933172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범위의 </a:t>
            </a:r>
            <a:r>
              <a:rPr lang="en-US" altLang="ko-KR" sz="2000" dirty="0"/>
              <a:t>log </a:t>
            </a:r>
            <a:r>
              <a:rPr lang="ko-KR" altLang="en-US" sz="2000" dirty="0"/>
              <a:t>값을 원소로 다차원 배열을 만들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이 </a:t>
            </a:r>
            <a:r>
              <a:rPr lang="en-US" altLang="ko-KR" sz="2000" dirty="0"/>
              <a:t>logspace</a:t>
            </a:r>
            <a:r>
              <a:rPr lang="ko-KR" altLang="en-US" sz="2000" dirty="0"/>
              <a:t> 함수의 결과를 확인해봅니다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생성 함수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079D6-C927-4CFC-B37F-D803DBCC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67" y="3805237"/>
            <a:ext cx="4086225" cy="14251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AD9FC-86D3-4586-A091-4E6BD9E1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10" y="3185922"/>
            <a:ext cx="3713795" cy="1047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E7EA3-0590-466E-9931-420D286A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552" y="4690813"/>
            <a:ext cx="3624453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92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벡터는 크기와 방향을 가집니다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다차원 배열로 표시할 때 크기에 대해 계산할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벡터의 크기는 각 원소의 제곱한 후에 합산한 것을 제곱근을 처리합니다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벡터의 크기를 </a:t>
            </a:r>
            <a:r>
              <a:rPr lang="en-US" altLang="ko-KR" sz="2000" dirty="0"/>
              <a:t>norm</a:t>
            </a:r>
            <a:r>
              <a:rPr lang="ko-KR" altLang="en-US" sz="2000" dirty="0"/>
              <a:t>이라고 하고 </a:t>
            </a:r>
            <a:r>
              <a:rPr lang="en-US" altLang="ko-KR" sz="2000" dirty="0"/>
              <a:t>linalg </a:t>
            </a:r>
            <a:r>
              <a:rPr lang="ko-KR" altLang="en-US" sz="2000" dirty="0"/>
              <a:t>모듈에 </a:t>
            </a:r>
            <a:r>
              <a:rPr lang="en-US" altLang="ko-KR" sz="2000" dirty="0"/>
              <a:t>norm 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크기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07140F-089C-4F72-9E78-E51E6BC4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13" y="3281617"/>
            <a:ext cx="2276475" cy="152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A9CDF-13E0-479C-B580-4DD78240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4" y="4758117"/>
            <a:ext cx="2305050" cy="1438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63D004-15AF-44E9-AFDF-1C600FF4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318" y="5354751"/>
            <a:ext cx="1809750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CFFF10-D1EC-41A6-8A69-00DECDF33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357" y="3510217"/>
            <a:ext cx="2114550" cy="1066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A3AD25-4BC2-4F1E-8EF8-3B755B46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2423" y="3433118"/>
            <a:ext cx="2552700" cy="1428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71F4E3-1DED-45F8-86C1-8CBE230FB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369" y="5178539"/>
            <a:ext cx="1914525" cy="733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1F8C58-0BCD-45A3-A5E6-B40080C35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859" y="5108993"/>
            <a:ext cx="18859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99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표준 단위벡터</a:t>
            </a:r>
            <a:r>
              <a:rPr lang="en-US" altLang="ko-KR" sz="2000" dirty="0"/>
              <a:t>(standard unit vector)</a:t>
            </a:r>
            <a:r>
              <a:rPr lang="ko-KR" altLang="en-US" sz="2000" dirty="0"/>
              <a:t>는 위치는 원소 중에 하나가 </a:t>
            </a:r>
            <a:r>
              <a:rPr lang="en-US" altLang="ko-KR" sz="2000" dirty="0"/>
              <a:t>1</a:t>
            </a:r>
            <a:r>
              <a:rPr lang="ko-KR" altLang="en-US" sz="2000" dirty="0"/>
              <a:t>이고 나머지 원소가 </a:t>
            </a:r>
            <a:r>
              <a:rPr lang="en-US" altLang="ko-KR" sz="2000" dirty="0"/>
              <a:t>0</a:t>
            </a:r>
            <a:r>
              <a:rPr lang="ko-KR" altLang="en-US" sz="2000" dirty="0"/>
              <a:t>입</a:t>
            </a:r>
          </a:p>
          <a:p>
            <a:pPr marL="0" indent="0">
              <a:buNone/>
            </a:pPr>
            <a:r>
              <a:rPr lang="ko-KR" altLang="en-US" sz="2000" dirty="0" err="1"/>
              <a:t>니다</a:t>
            </a:r>
            <a:r>
              <a:rPr lang="en-US" altLang="ko-KR" sz="2000" dirty="0"/>
              <a:t>. </a:t>
            </a:r>
            <a:r>
              <a:rPr lang="ko-KR" altLang="en-US" sz="2000" dirty="0"/>
              <a:t>표준 단위벡터의 표기는 </a:t>
            </a:r>
            <a:r>
              <a:rPr lang="en-US" altLang="ko-KR" sz="2000" dirty="0"/>
              <a:t>e</a:t>
            </a:r>
            <a:r>
              <a:rPr lang="ko-KR" altLang="en-US" sz="2000" dirty="0"/>
              <a:t>에 첨자를 부여해서 인덱스의 위치에 해당하는 원소만 </a:t>
            </a:r>
            <a:r>
              <a:rPr lang="en-US" altLang="ko-KR" sz="2000" dirty="0"/>
              <a:t>1</a:t>
            </a:r>
            <a:r>
              <a:rPr lang="ko-KR" altLang="en-US" sz="2000" dirty="0"/>
              <a:t>로 가집니다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표준 단위 벡터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13260-3FC3-4CF6-B55C-B04C9BDE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98" y="3143849"/>
            <a:ext cx="3240786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9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일반적인 단위벡터를 구할 때는 벡터의 정규화</a:t>
            </a:r>
            <a:r>
              <a:rPr lang="en-US" altLang="ko-KR" sz="2000" dirty="0"/>
              <a:t>(normalize)</a:t>
            </a:r>
            <a:r>
              <a:rPr lang="ko-KR" altLang="en-US" sz="2000" dirty="0"/>
              <a:t>인 벡터의 크기를 구하고 이를 벡</a:t>
            </a:r>
          </a:p>
          <a:p>
            <a:pPr marL="0" indent="0">
              <a:buNone/>
            </a:pPr>
            <a:r>
              <a:rPr lang="ko-KR" altLang="en-US" sz="2000" dirty="0"/>
              <a:t>터의 원소에 나눠서 구합니다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단위 벡터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25F7C-9AB0-4354-9AE0-164EF211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88" y="3475489"/>
            <a:ext cx="3343975" cy="1590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500881-83F9-444B-9432-505EDBF5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52" y="3475488"/>
            <a:ext cx="3629025" cy="194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21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벡터의 상등</a:t>
            </a:r>
            <a:r>
              <a:rPr lang="en-US" altLang="ko-KR" sz="2000" dirty="0"/>
              <a:t>(equality)</a:t>
            </a:r>
            <a:r>
              <a:rPr lang="ko-KR" altLang="en-US" sz="2000" dirty="0"/>
              <a:t>은 크기와 방향이 같을 경우를 말합니다</a:t>
            </a:r>
            <a:r>
              <a:rPr lang="en-US" altLang="ko-KR" sz="2000" dirty="0"/>
              <a:t>.  </a:t>
            </a:r>
            <a:r>
              <a:rPr lang="ko-KR" altLang="en-US" sz="2000" dirty="0"/>
              <a:t>크기는 같지만 방향이 </a:t>
            </a:r>
          </a:p>
          <a:p>
            <a:pPr marL="0" indent="0">
              <a:buNone/>
            </a:pPr>
            <a:r>
              <a:rPr lang="ko-KR" altLang="en-US" sz="2000" dirty="0"/>
              <a:t>다르면 상등이라고 볼 수 없습니다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벡터의 상등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C4E9B-D50E-4F90-88A3-8F43E67B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3429000"/>
            <a:ext cx="2247900" cy="1990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1FA414-DD2F-4547-84C6-DF90B077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676" y="3352187"/>
            <a:ext cx="2400300" cy="19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1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0" y="3132351"/>
            <a:ext cx="7653528" cy="1192761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배열</a:t>
            </a:r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(Array)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구조 이해하기 </a:t>
            </a:r>
            <a:r>
              <a:rPr lang="ko-KR" altLang="en-US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482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 벡터의 거리는 두 벡터 간의 차를 계산한 후에 제곱을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모든 것을 합산한 후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에 제곱근을 처리합니다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자세히 보면 피타고라스 정리와 동일합니다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벡터의 거리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DFB3D-92CB-4A59-9620-B12829C1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3" y="3800564"/>
            <a:ext cx="4143375" cy="55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E39B93-37D4-4AB2-8284-6A047E90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0995"/>
            <a:ext cx="41433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84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138" y="2400831"/>
            <a:ext cx="9129990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행렬</a:t>
            </a:r>
            <a:r>
              <a:rPr lang="en-US" altLang="ko-KR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(Matrix)</a:t>
            </a:r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3328911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 개의 축 즉 차원을 가진 숫자들의 모임을 행렬이라고 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첫번째 축을 행</a:t>
            </a:r>
            <a:r>
              <a:rPr lang="en-US" altLang="ko-KR" sz="2000" dirty="0"/>
              <a:t>, </a:t>
            </a:r>
            <a:r>
              <a:rPr lang="ko-KR" altLang="en-US" sz="2000" dirty="0"/>
              <a:t>두번째 축을 열입니다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축에는 인덱스가 부여되어 두 인덱스를 쌍으로 해서 내부의 원소를 읽습니다</a:t>
            </a:r>
            <a:r>
              <a:rPr lang="en-US" altLang="ko-KR" sz="2000" dirty="0"/>
              <a:t>.  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B4686-6A51-4C5E-962C-397EB409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14" y="3623541"/>
            <a:ext cx="3667125" cy="1963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96C1F3-7010-47CE-9498-8E6431FC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3" y="3196122"/>
            <a:ext cx="2981325" cy="28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0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리스트가 내포된 리스트를 </a:t>
            </a:r>
            <a:r>
              <a:rPr lang="en-US" altLang="ko-KR" sz="2000" dirty="0"/>
              <a:t>array </a:t>
            </a:r>
            <a:r>
              <a:rPr lang="ko-KR" altLang="en-US" sz="2000" dirty="0"/>
              <a:t>함수에 전달해서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배열인 행렬을 만듭니다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행렬은 </a:t>
            </a:r>
            <a:r>
              <a:rPr lang="en-US" altLang="ko-KR" sz="2000" dirty="0"/>
              <a:t>2</a:t>
            </a:r>
            <a:r>
              <a:rPr lang="ko-KR" altLang="en-US" sz="2000" dirty="0"/>
              <a:t>차원이므로 </a:t>
            </a:r>
            <a:r>
              <a:rPr lang="en-US" altLang="ko-KR" sz="2000" dirty="0"/>
              <a:t>ndim </a:t>
            </a:r>
            <a:r>
              <a:rPr lang="ko-KR" altLang="en-US" sz="2000" dirty="0"/>
              <a:t>이 </a:t>
            </a:r>
            <a:r>
              <a:rPr lang="en-US" altLang="ko-KR" sz="2000" dirty="0"/>
              <a:t>2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Shape</a:t>
            </a:r>
            <a:r>
              <a:rPr lang="ko-KR" altLang="en-US" sz="2000" dirty="0"/>
              <a:t>는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원소를 가진 튜플입니다</a:t>
            </a:r>
            <a:r>
              <a:rPr lang="en-US" altLang="ko-KR" sz="2000" dirty="0"/>
              <a:t>.  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튜플의</a:t>
            </a:r>
            <a:r>
              <a:rPr lang="ko-KR" altLang="en-US" sz="2000" dirty="0"/>
              <a:t> 첫번째는 원소는 행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두번재</a:t>
            </a:r>
            <a:r>
              <a:rPr lang="ko-KR" altLang="en-US" sz="2000" dirty="0"/>
              <a:t> 원소는 열의 개수입니다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만들기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A9E85-158E-4DAF-8A49-7B662475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67" y="3498710"/>
            <a:ext cx="3417355" cy="1924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503FF-932F-41D6-A093-D42F6F04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27" y="3470135"/>
            <a:ext cx="317754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91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행렬의 랭크는 행렬 내부에 벡터들이 서로 조합해서 구성할 수 없는 벡터의 개수를 의미합니다</a:t>
            </a:r>
            <a:r>
              <a:rPr lang="en-US" altLang="ko-KR" sz="2000" dirty="0"/>
              <a:t>.  </a:t>
            </a:r>
            <a:r>
              <a:rPr lang="ko-KR" altLang="en-US" sz="2000" dirty="0"/>
              <a:t>즉 선형독립이 아닌 벡터가 있을 때는 랭크가 작아집니다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랭크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98C7C-9A3F-40E8-B3BC-E265C4B8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4" y="3636119"/>
            <a:ext cx="2467954" cy="8634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1E7FBE-34B0-4716-B5AD-CCFD969A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37" y="3266786"/>
            <a:ext cx="2688334" cy="1057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19EB4D-BE67-4A07-8D87-5FC2E493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962" y="3243568"/>
            <a:ext cx="3592259" cy="127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ACED51-E48E-4B9F-AC05-82E4A89A2E49}"/>
              </a:ext>
            </a:extLst>
          </p:cNvPr>
          <p:cNvSpPr txBox="1"/>
          <p:nvPr/>
        </p:nvSpPr>
        <p:spPr>
          <a:xfrm>
            <a:off x="3218687" y="2913088"/>
            <a:ext cx="44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dirty="0"/>
              <a:t>행렬식이 </a:t>
            </a:r>
            <a:r>
              <a:rPr lang="en-US" altLang="ko-KR" sz="1200" dirty="0"/>
              <a:t>0</a:t>
            </a:r>
            <a:r>
              <a:rPr lang="ko-KR" altLang="en-US" sz="1200" dirty="0"/>
              <a:t>인 경우는 내부에 선형독립이 아닌 벡터가 존재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709B1B-B24A-4D70-B296-CCACE148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003" y="5107843"/>
            <a:ext cx="3686175" cy="1057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1A9C6-C42D-49D1-94D6-EB1222456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691" y="5068468"/>
            <a:ext cx="2562225" cy="1314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E67935-F46C-4B56-8D91-CFC92C29CE30}"/>
              </a:ext>
            </a:extLst>
          </p:cNvPr>
          <p:cNvSpPr txBox="1"/>
          <p:nvPr/>
        </p:nvSpPr>
        <p:spPr>
          <a:xfrm>
            <a:off x="3218687" y="4646537"/>
            <a:ext cx="421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dirty="0"/>
              <a:t>행렬식이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아니므로 전부 선형독립인  벡터임  </a:t>
            </a:r>
          </a:p>
        </p:txBody>
      </p:sp>
    </p:spTree>
    <p:extLst>
      <p:ext uri="{BB962C8B-B14F-4D97-AF65-F5344CB8AC3E}">
        <p14:creationId xmlns:p14="http://schemas.microsoft.com/office/powerpoint/2010/main" val="3632594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행렬은 두 개의 축을 가지므로 내부의 원소를 축</a:t>
            </a:r>
            <a:r>
              <a:rPr lang="en-US" altLang="ko-KR" sz="2000" dirty="0"/>
              <a:t>(axis)</a:t>
            </a:r>
            <a:r>
              <a:rPr lang="ko-KR" altLang="en-US" sz="2000" dirty="0"/>
              <a:t>위로 계산이 가능합니다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알아보기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B7DC1-2155-4F05-A5A7-C2EA3A70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299" y="3014852"/>
            <a:ext cx="2009775" cy="1924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2F1A92-8E37-4DA5-AAEB-2BD1E7E5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893" y="3014852"/>
            <a:ext cx="1924050" cy="1876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3BD8D3-01D6-499C-A8F3-260301FF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" y="3976877"/>
            <a:ext cx="2495550" cy="1000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B16AC5-4892-4072-A51C-18FADB229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511" y="5184444"/>
            <a:ext cx="1657350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0A759C-165F-4B19-8AC8-D55AC9ACF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885" y="5184444"/>
            <a:ext cx="16573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58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3</a:t>
            </a:r>
            <a:r>
              <a:rPr lang="ko-KR" altLang="en-US" sz="2000" dirty="0"/>
              <a:t>차원 텐서</a:t>
            </a:r>
            <a:r>
              <a:rPr lang="en-US" altLang="ko-KR" sz="2000" dirty="0"/>
              <a:t>(</a:t>
            </a:r>
            <a:r>
              <a:rPr lang="ko-KR" altLang="en-US" sz="2000" dirty="0"/>
              <a:t>배열</a:t>
            </a:r>
            <a:r>
              <a:rPr lang="en-US" altLang="ko-KR" sz="2000" dirty="0"/>
              <a:t>)</a:t>
            </a:r>
            <a:r>
              <a:rPr lang="ko-KR" altLang="en-US" sz="2000" dirty="0"/>
              <a:t>도 축에 따른 계산이 가능합니다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알아보기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18540-04CB-4AC4-AF49-489DCDEB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801" y="2962511"/>
            <a:ext cx="3119385" cy="3005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C1C01-A703-4F69-9F83-495CE09D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40" y="3380115"/>
            <a:ext cx="2771775" cy="1924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51C36D-87F1-4528-95E9-1DE52E61E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27" y="3546528"/>
            <a:ext cx="1809750" cy="1790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9CE0F5-067B-4014-A183-D960BBECA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799" y="3382317"/>
            <a:ext cx="2073430" cy="895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A14455-9E59-4274-94AD-0DB6F4E33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799" y="4384108"/>
            <a:ext cx="1988053" cy="923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1098F9-0098-404A-B6C1-CC922D814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799" y="5331690"/>
            <a:ext cx="2146610" cy="942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F1B47B-5BB7-4D00-BC3F-C4D5FC0883D7}"/>
              </a:ext>
            </a:extLst>
          </p:cNvPr>
          <p:cNvSpPr txBox="1"/>
          <p:nvPr/>
        </p:nvSpPr>
        <p:spPr>
          <a:xfrm>
            <a:off x="6371984" y="3098853"/>
            <a:ext cx="129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/>
              <a:t>축에 따른 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3A1C7-A746-40F5-AF34-E808FABD497E}"/>
              </a:ext>
            </a:extLst>
          </p:cNvPr>
          <p:cNvSpPr txBox="1"/>
          <p:nvPr/>
        </p:nvSpPr>
        <p:spPr>
          <a:xfrm>
            <a:off x="9101170" y="3031891"/>
            <a:ext cx="129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/>
              <a:t>축에 따른 계산</a:t>
            </a:r>
          </a:p>
        </p:txBody>
      </p:sp>
    </p:spTree>
    <p:extLst>
      <p:ext uri="{BB962C8B-B14F-4D97-AF65-F5344CB8AC3E}">
        <p14:creationId xmlns:p14="http://schemas.microsoft.com/office/powerpoint/2010/main" val="2104351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축을 기준으로 배열의 차원을 확대 및 축소를 함수나 메소드로 처리합니다</a:t>
            </a:r>
            <a:r>
              <a:rPr lang="en-US" altLang="ko-KR" sz="2000" dirty="0"/>
              <a:t>. 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 및 축소하기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09257-EF04-43B4-8196-C174A82B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17" y="2824162"/>
            <a:ext cx="2351342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5E5849-97EB-4175-B6DA-F63038B6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33" y="2728781"/>
            <a:ext cx="2724150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80B936-6363-4F98-BD24-A8E3C7F3B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879" y="2725987"/>
            <a:ext cx="2857500" cy="12096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6201B8-1A83-4BF5-A84C-CCFDCA5EB36C}"/>
              </a:ext>
            </a:extLst>
          </p:cNvPr>
          <p:cNvSpPr/>
          <p:nvPr/>
        </p:nvSpPr>
        <p:spPr>
          <a:xfrm>
            <a:off x="786384" y="2728781"/>
            <a:ext cx="813816" cy="120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차원확장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DF1EF-0E8A-4A01-998D-52BA27597889}"/>
              </a:ext>
            </a:extLst>
          </p:cNvPr>
          <p:cNvSpPr/>
          <p:nvPr/>
        </p:nvSpPr>
        <p:spPr>
          <a:xfrm>
            <a:off x="786384" y="4490525"/>
            <a:ext cx="813816" cy="120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차원</a:t>
            </a:r>
            <a:endParaRPr lang="en-US" altLang="ko-KR" dirty="0"/>
          </a:p>
          <a:p>
            <a:pPr algn="ctr"/>
            <a:r>
              <a:rPr lang="ko-KR" altLang="en-US" dirty="0"/>
              <a:t>축소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6DF7A9-99D5-4ED2-BBC6-E8D7E5C3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517" y="4490525"/>
            <a:ext cx="3533775" cy="1333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828B4C-6350-4A65-AB67-E09E6A907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621" y="4328600"/>
            <a:ext cx="30384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138" y="2400831"/>
            <a:ext cx="9129990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행렬</a:t>
            </a:r>
            <a:r>
              <a:rPr lang="en-US" altLang="ko-KR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(Matrix)</a:t>
            </a:r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종류 알아보기</a:t>
            </a:r>
          </a:p>
        </p:txBody>
      </p:sp>
    </p:spTree>
    <p:extLst>
      <p:ext uri="{BB962C8B-B14F-4D97-AF65-F5344CB8AC3E}">
        <p14:creationId xmlns:p14="http://schemas.microsoft.com/office/powerpoint/2010/main" val="2228169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행과 열의 길이가 같은 행렬을 말한다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행렬의 대각선 원소를 </a:t>
            </a:r>
            <a:r>
              <a:rPr lang="en-US" altLang="ko-KR" sz="2000" dirty="0"/>
              <a:t>trace</a:t>
            </a:r>
            <a:r>
              <a:rPr lang="ko-KR" altLang="en-US" sz="2000" dirty="0"/>
              <a:t>로 처리할 수 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정사각행렬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27465-C430-4490-B282-04EE9B3A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12" y="2986087"/>
            <a:ext cx="1600200" cy="885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CC4841-7E66-458A-8B03-F7B38446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26" y="3761851"/>
            <a:ext cx="2190750" cy="1628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C57516-BA60-4F97-BF0F-B1BB476C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94" y="4247627"/>
            <a:ext cx="3552825" cy="2038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A7EA23-106B-49C8-B71C-2A83FC379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885677"/>
            <a:ext cx="13144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5679347" y="1774442"/>
            <a:ext cx="5511764" cy="18425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리스트는 실제 원소의 객체를 저장하는 것이 아니라 이 객체의 레퍼런스를 관리합니다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인덱스를 사용해서 검색하면 객체의 레퍼런스를 사용해서 객체 정보를 반환합니다</a:t>
            </a:r>
            <a:r>
              <a:rPr lang="en-US" altLang="ko-KR" sz="2000" b="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리스트도 배열이지만 내부의 원소는 다양한 자료형을 모두 가질 수 있습니다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구조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7812F2-5B56-4BF9-BD7A-0F11D8B1C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89" y="2390862"/>
            <a:ext cx="4390333" cy="3518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F01BCB-B99A-4199-B1BD-932862004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27290"/>
            <a:ext cx="5010150" cy="17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5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정사각행렬일 때 대각선의 원소를 제외한 모든 원소가 </a:t>
            </a:r>
            <a:r>
              <a:rPr lang="en-US" altLang="ko-KR" sz="2000" dirty="0"/>
              <a:t>0</a:t>
            </a:r>
            <a:r>
              <a:rPr lang="ko-KR" altLang="en-US" sz="2000" dirty="0"/>
              <a:t>으로 구성할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이런 행렬을 대각행렬이라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행렬을 수식으로 표현하면 </a:t>
            </a:r>
            <a:r>
              <a:rPr lang="en-US" altLang="ko-KR" sz="2000" dirty="0"/>
              <a:t>A</a:t>
            </a:r>
            <a:r>
              <a:rPr lang="ko-KR" altLang="en-US" sz="2000" dirty="0"/>
              <a:t>＝</a:t>
            </a:r>
            <a:r>
              <a:rPr lang="en-US" altLang="ko-KR" sz="2000" dirty="0"/>
              <a:t>(aij)(i, j=1, 2, 3…, n) </a:t>
            </a:r>
            <a:r>
              <a:rPr lang="ko-KR" altLang="en-US" sz="2000" dirty="0"/>
              <a:t>일 경우에만 값이 들어오고 대각선 이외의 원소는 </a:t>
            </a:r>
            <a:r>
              <a:rPr lang="en-US" altLang="ko-KR" sz="2000" dirty="0"/>
              <a:t>aij=0(i≠j) </a:t>
            </a:r>
            <a:r>
              <a:rPr lang="ko-KR" altLang="en-US" sz="2000" dirty="0"/>
              <a:t>모든 </a:t>
            </a:r>
            <a:r>
              <a:rPr lang="en-US" altLang="ko-KR" sz="2000" dirty="0"/>
              <a:t>0</a:t>
            </a:r>
            <a:r>
              <a:rPr lang="ko-KR" altLang="en-US" sz="2000" dirty="0"/>
              <a:t>인 행렬입니다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E772D-1447-4429-A494-6D3E0A14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91" y="3428999"/>
            <a:ext cx="2790825" cy="1695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100870-CABA-4E71-9290-BB02DA6F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76636"/>
            <a:ext cx="3657600" cy="1400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7FEF5-19EA-49E3-B32C-4D82D028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825" y="3428999"/>
            <a:ext cx="20669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62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정방행렬의 주 대각선의 위의 인덱스의 원소의 값이 전부 </a:t>
            </a:r>
            <a:r>
              <a:rPr lang="en-US" altLang="ko-KR" sz="2000" dirty="0"/>
              <a:t>0</a:t>
            </a:r>
            <a:r>
              <a:rPr lang="ko-KR" altLang="en-US" sz="2000" dirty="0"/>
              <a:t>이고 밑의 원소는 값을 가지는 행렬을 </a:t>
            </a:r>
            <a:r>
              <a:rPr lang="ko-KR" altLang="en-US" sz="2000" dirty="0" err="1"/>
              <a:t>하삼각행렬입니다</a:t>
            </a:r>
            <a:r>
              <a:rPr lang="en-US" altLang="ko-KR" sz="2000" dirty="0"/>
              <a:t>.</a:t>
            </a:r>
            <a:r>
              <a:rPr lang="ko-KR" altLang="en-US" sz="2000" dirty="0"/>
              <a:t> 반대인 경우가 </a:t>
            </a:r>
            <a:r>
              <a:rPr lang="ko-KR" altLang="en-US" sz="2000" dirty="0" err="1"/>
              <a:t>상삼각행렬입니다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삼각행렬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36E0C-1BC0-4D19-AE39-194AF676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5" y="2986086"/>
            <a:ext cx="2343150" cy="1704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33B2E9-864C-41C8-9A2F-F15D8F36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6" y="2930947"/>
            <a:ext cx="2779394" cy="1419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A704FE-FA43-4B1E-91CB-8B4DD25D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15" y="4405311"/>
            <a:ext cx="2567177" cy="962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6A3CA7-7B2D-4DF8-AA2A-83963D954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184" y="2859509"/>
            <a:ext cx="2333625" cy="1562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B3B66-E225-4FBB-8959-A73E91F1A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41" y="2859509"/>
            <a:ext cx="29146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주 대각선 즉 행과 열의 인덱스가 동일한 원소들을 기준으로 아래의 원소와 위의 원소가 동일한 값을 가진 행렬을 말합니다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대칭행렬을 </a:t>
            </a:r>
            <a:r>
              <a:rPr lang="ko-KR" altLang="en-US" sz="2000"/>
              <a:t>가지고 전치행렬을 </a:t>
            </a:r>
            <a:r>
              <a:rPr lang="ko-KR" altLang="en-US" sz="2000" dirty="0"/>
              <a:t>만들어도 동일한 형태를 유지합니다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대칭행렬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C5EC4-1AE1-4BC7-8EFD-AAFC9D51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13" y="3405320"/>
            <a:ext cx="2085975" cy="1447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453F7-1F2E-4C44-AEC4-AE2DB5B9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07" y="3471995"/>
            <a:ext cx="3476625" cy="1381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2BD01A-4A37-4CD3-B434-15587974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26" y="4979098"/>
            <a:ext cx="1784605" cy="1057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BABE6-579E-4C69-8D0E-3A24F44AD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925" y="3597972"/>
            <a:ext cx="2266950" cy="13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5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단위행렬이나 행렬의 행을 교환해서 재구성하거나 특정 상수를 곱하고 행을 교환시킬 수도 있는 행렬이 치환행렬입니다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이런 행렬은 연립방정식의 해를 구할 때 선형대수로 바꾸어서 문제를 풀 때 사용합니다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치환행렬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F0D7B-E302-4EAB-9E38-1F875D5D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38" y="3441368"/>
            <a:ext cx="3190875" cy="1876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ACA36-83EE-4DED-BF05-95CA04E9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13" y="3169906"/>
            <a:ext cx="2971800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E0BEAE-4AEB-47BD-B028-0A6CB35F5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63" y="4603418"/>
            <a:ext cx="3486150" cy="1428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11F1CA-4AA9-4CB5-86B6-5301C4976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763" y="3232770"/>
            <a:ext cx="3190875" cy="1047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C39988-2969-4554-BDE9-9F7C95C2F897}"/>
              </a:ext>
            </a:extLst>
          </p:cNvPr>
          <p:cNvSpPr txBox="1"/>
          <p:nvPr/>
        </p:nvSpPr>
        <p:spPr>
          <a:xfrm>
            <a:off x="7738974" y="4217580"/>
            <a:ext cx="356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단위행렬을 변환해서 연산하면  원소들을 치환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0F51D-FA8C-480B-BFDB-6D19F945B2F0}"/>
              </a:ext>
            </a:extLst>
          </p:cNvPr>
          <p:cNvSpPr txBox="1"/>
          <p:nvPr/>
        </p:nvSpPr>
        <p:spPr>
          <a:xfrm>
            <a:off x="7679907" y="2987180"/>
            <a:ext cx="3240000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단위행렬과 연산하면 치환되지 않음</a:t>
            </a:r>
          </a:p>
        </p:txBody>
      </p:sp>
    </p:spTree>
    <p:extLst>
      <p:ext uri="{BB962C8B-B14F-4D97-AF65-F5344CB8AC3E}">
        <p14:creationId xmlns:p14="http://schemas.microsoft.com/office/powerpoint/2010/main" val="3534219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교행렬은 자기 자신의 행렬과 전치행렬을 행렬곱으로 계산하면 단위행렬이 나옵니다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직교행렬의 전치행렬은 곧 역행렬입니다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직교행렬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7858C-937A-4599-A577-E365FC63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01" y="2824843"/>
            <a:ext cx="2457747" cy="695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28FAD-2542-4AFA-9FDE-1E07415A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3937444"/>
            <a:ext cx="4229100" cy="1781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27087D-DFA9-415A-B327-532556BC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38" y="2824843"/>
            <a:ext cx="5019675" cy="1333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181501-1BF1-4DA4-98CD-D6FE30E18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38" y="4828031"/>
            <a:ext cx="2905125" cy="1076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FA3696-1794-48B0-9685-D5FA30F2D53C}"/>
              </a:ext>
            </a:extLst>
          </p:cNvPr>
          <p:cNvSpPr txBox="1"/>
          <p:nvPr/>
        </p:nvSpPr>
        <p:spPr>
          <a:xfrm>
            <a:off x="5635854" y="4483258"/>
            <a:ext cx="356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dirty="0" err="1"/>
              <a:t>np.allclose</a:t>
            </a:r>
            <a:r>
              <a:rPr lang="en-US" altLang="ko-KR" sz="1200" dirty="0"/>
              <a:t> </a:t>
            </a:r>
            <a:r>
              <a:rPr lang="ko-KR" altLang="en-US" sz="1200" dirty="0"/>
              <a:t>함수로 단위행렬이지 확인 </a:t>
            </a:r>
          </a:p>
        </p:txBody>
      </p:sp>
    </p:spTree>
    <p:extLst>
      <p:ext uri="{BB962C8B-B14F-4D97-AF65-F5344CB8AC3E}">
        <p14:creationId xmlns:p14="http://schemas.microsoft.com/office/powerpoint/2010/main" val="2016450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전치행렬은 기존의 행과 열을 서로 바꾸는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보통 위 첨자에 </a:t>
            </a:r>
            <a:r>
              <a:rPr lang="en-US" altLang="ko-KR" sz="2000" dirty="0"/>
              <a:t>T</a:t>
            </a:r>
            <a:r>
              <a:rPr lang="ko-KR" altLang="en-US" sz="2000" dirty="0"/>
              <a:t>를 사용합니다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전치행렬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4CE1B-510E-4961-9341-E1A9BBAD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2728781"/>
            <a:ext cx="3009900" cy="1898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6A566-53F9-4B4F-81A4-8207FF13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30" y="4847089"/>
            <a:ext cx="3076575" cy="115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521DB1-6ABB-4745-9835-B73BEFCE2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760" y="3272380"/>
            <a:ext cx="30099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0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875" y="17722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다차원 배열의 검색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190129" y="4309790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3</a:t>
            </a:r>
            <a:endParaRPr lang="ko-KR" altLang="en-US" sz="44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832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808" y="2400831"/>
            <a:ext cx="8339328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배열의 일반 검색 </a:t>
            </a:r>
          </a:p>
        </p:txBody>
      </p:sp>
    </p:spTree>
    <p:extLst>
      <p:ext uri="{BB962C8B-B14F-4D97-AF65-F5344CB8AC3E}">
        <p14:creationId xmlns:p14="http://schemas.microsoft.com/office/powerpoint/2010/main" val="163108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107750" y="1939902"/>
            <a:ext cx="9576585" cy="845244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배열의 </a:t>
            </a:r>
            <a:r>
              <a:rPr lang="en-US" altLang="ko-KR" sz="2000" b="0" dirty="0"/>
              <a:t>index</a:t>
            </a:r>
            <a:r>
              <a:rPr lang="ko-KR" altLang="en-US" sz="2000" b="0" dirty="0"/>
              <a:t>는 </a:t>
            </a:r>
            <a:r>
              <a:rPr lang="en-US" altLang="ko-KR" sz="2000" b="0" dirty="0"/>
              <a:t>0</a:t>
            </a:r>
            <a:r>
              <a:rPr lang="ko-KR" altLang="en-US" sz="2000" b="0" dirty="0"/>
              <a:t>부터 시작하며 하나의 원소를 검색할 때 </a:t>
            </a:r>
            <a:r>
              <a:rPr lang="ko-KR" altLang="en-US" sz="2000" dirty="0"/>
              <a:t>사용합니다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벡터일때는 스칼라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행렬일 때는 벡터를 검색합니다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722978-E318-420E-994B-395AEBA5078C}"/>
              </a:ext>
            </a:extLst>
          </p:cNvPr>
          <p:cNvSpPr/>
          <p:nvPr/>
        </p:nvSpPr>
        <p:spPr>
          <a:xfrm>
            <a:off x="1294686" y="13276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색인검색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E026F-ADAB-44AE-984D-E0B23B13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2" y="2785147"/>
            <a:ext cx="2872282" cy="1832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EC5140-8E26-470D-8502-5AEF90168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62" y="3263230"/>
            <a:ext cx="3352162" cy="19214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18209C-35D4-4670-88FA-B05EC2F41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73" y="3238808"/>
            <a:ext cx="3790950" cy="2247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4457F4-A433-49EB-9949-73F5AF01A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7" y="4371748"/>
            <a:ext cx="3173917" cy="12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73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888209"/>
            <a:ext cx="10305174" cy="1120171"/>
          </a:xfrm>
          <a:prstGeom prst="rect">
            <a:avLst/>
          </a:prstGeom>
        </p:spPr>
        <p:txBody>
          <a:bodyPr/>
          <a:lstStyle/>
          <a:p>
            <a:pPr marL="422041" indent="-42204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800" b="0" dirty="0" err="1"/>
              <a:t>슬라이스검색은</a:t>
            </a:r>
            <a:r>
              <a:rPr lang="ko-KR" altLang="en-US" sz="1800" b="0" dirty="0"/>
              <a:t> 배열의 부분집합을 만듭니다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리스트는 새로운 사본을 만들지만 다차원 배열은 원본 데이터를 유지하는 하나의 뷰</a:t>
            </a:r>
            <a:r>
              <a:rPr lang="en-US" altLang="ko-KR" sz="1800" b="0" dirty="0"/>
              <a:t>(view)</a:t>
            </a:r>
            <a:r>
              <a:rPr lang="ko-KR" altLang="en-US" sz="1800" b="0" dirty="0"/>
              <a:t>를 만듭니다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또한 다차원 배열에서는 </a:t>
            </a:r>
            <a:r>
              <a:rPr lang="ko-KR" altLang="en-US" sz="1800" b="0" dirty="0" err="1"/>
              <a:t>슬라이스검색도</a:t>
            </a:r>
            <a:r>
              <a:rPr lang="ko-KR" altLang="en-US" sz="1800" b="0" dirty="0"/>
              <a:t> 축에 따른 다양한 차원을 구분해서 부분집합을 만들 수 있습니다</a:t>
            </a:r>
            <a:r>
              <a:rPr lang="en-US" altLang="ko-KR" sz="1800" b="0" dirty="0"/>
              <a:t>.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294967295"/>
          </p:nvPr>
        </p:nvSpPr>
        <p:spPr>
          <a:xfrm>
            <a:off x="11173854" y="6389076"/>
            <a:ext cx="1018146" cy="468924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4ACCB9-451C-4208-974F-732455766C0E}"/>
              </a:ext>
            </a:extLst>
          </p:cNvPr>
          <p:cNvSpPr/>
          <p:nvPr/>
        </p:nvSpPr>
        <p:spPr>
          <a:xfrm>
            <a:off x="1294686" y="132761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슬라이스 검색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1E17A-CD72-4B34-A511-C3960FC9B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20" y="3258316"/>
            <a:ext cx="4234336" cy="26578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98C84A-385F-456C-9E8C-B1ADA277E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8" y="3337560"/>
            <a:ext cx="2962275" cy="2353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3DD699-B545-4954-82F7-223A1A850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36" y="3567224"/>
            <a:ext cx="3082618" cy="10413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A43D85-461C-492B-8BFD-2102A3319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066" y="4858512"/>
            <a:ext cx="297954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1139" y="1806843"/>
            <a:ext cx="9869637" cy="982077"/>
          </a:xfrm>
          <a:prstGeom prst="rect">
            <a:avLst/>
          </a:prstGeom>
        </p:spPr>
        <p:txBody>
          <a:bodyPr/>
          <a:lstStyle/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 내의 원소는 </a:t>
            </a:r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index </a:t>
            </a:r>
            <a:r>
              <a:rPr lang="ko-KR" altLang="en-US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라는 정보를 가집니다</a:t>
            </a:r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원소를 하나 검색할 때 인덱스를 사용합니다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6F8D7AF-1CA2-4499-AB18-D59C47898D31}"/>
              </a:ext>
            </a:extLst>
          </p:cNvPr>
          <p:cNvSpPr txBox="1">
            <a:spLocks/>
          </p:cNvSpPr>
          <p:nvPr/>
        </p:nvSpPr>
        <p:spPr>
          <a:xfrm>
            <a:off x="1289014" y="1350959"/>
            <a:ext cx="3204658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인덱스 검색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5E94A7-20A0-4B8C-987C-06FC7022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26" y="3452070"/>
            <a:ext cx="5238750" cy="16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6A2F18-0546-40AF-8CAE-CECBFCC4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35" y="3110537"/>
            <a:ext cx="2447925" cy="1276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DAEF83-3023-420A-B015-C7C79390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198" y="4779086"/>
            <a:ext cx="31242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67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110879" y="1955236"/>
            <a:ext cx="9817840" cy="1147301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b="0" dirty="0"/>
              <a:t>모든 것을 다 지정하지 않아도 조회하는 방법이 있습니다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이때는 </a:t>
            </a:r>
            <a:r>
              <a:rPr lang="ko-KR" altLang="en-US" sz="1800" b="0" dirty="0" err="1"/>
              <a:t>생략기호인</a:t>
            </a:r>
            <a:r>
              <a:rPr lang="ko-KR" altLang="en-US" sz="1800" b="0" dirty="0"/>
              <a:t> 점 </a:t>
            </a:r>
            <a:r>
              <a:rPr lang="en-US" altLang="ko-KR" sz="1800" b="0" dirty="0"/>
              <a:t>3</a:t>
            </a:r>
            <a:r>
              <a:rPr lang="ko-KR" altLang="en-US" sz="1800" b="0" dirty="0"/>
              <a:t>개를 연달아서 사용합니다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생략기호를 사용하면 내부적으로 검색할 때 다차원 배열의 모양을 자동으로 인식해서 처리합니다</a:t>
            </a:r>
            <a:r>
              <a:rPr lang="en-US" altLang="ko-KR" sz="1800" b="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31C995-E3BE-437B-A844-A409A7FEEC35}"/>
              </a:ext>
            </a:extLst>
          </p:cNvPr>
          <p:cNvSpPr/>
          <p:nvPr/>
        </p:nvSpPr>
        <p:spPr>
          <a:xfrm>
            <a:off x="1294686" y="132761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생략기호를 사용한 접근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8E4288-63C4-4AC6-917E-E5079D76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3755464"/>
            <a:ext cx="3048000" cy="17749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25D49-99A9-421A-B345-4E5E2AC4F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78" y="3738456"/>
            <a:ext cx="2915414" cy="12203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AFEB24-3935-4656-ACD4-BB2381E56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388" y="3655451"/>
            <a:ext cx="3159252" cy="7715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74C7DF-62E2-43D0-BBE9-359A9C71D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388" y="4721161"/>
            <a:ext cx="3159252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2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1368" y="2452272"/>
            <a:ext cx="9573768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논리식 검색과</a:t>
            </a:r>
            <a:r>
              <a:rPr lang="en-US" altLang="ko-KR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 </a:t>
            </a:r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팬시검색</a:t>
            </a:r>
            <a:endParaRPr lang="en-US" altLang="ko-KR" sz="54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293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1550" y="1929158"/>
            <a:ext cx="10165842" cy="978634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논리식을 평가한 후에 참인 경우의 원소만을 검색하는 것을 논리 검색이라고 합니다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4B6E3-DABE-4100-A8C8-B8CE85260D5D}"/>
              </a:ext>
            </a:extLst>
          </p:cNvPr>
          <p:cNvSpPr/>
          <p:nvPr/>
        </p:nvSpPr>
        <p:spPr>
          <a:xfrm>
            <a:off x="1294686" y="1327610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검색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78B31-CB8E-45F9-A485-A58C86B6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34" y="3140008"/>
            <a:ext cx="4542282" cy="24025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8DB7E0-2EBB-4917-9773-128959187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71" y="3264408"/>
            <a:ext cx="4924425" cy="15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788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1550" y="1929158"/>
            <a:ext cx="10165842" cy="978634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논리 검색을 사용해서 논리식의 평가가  참인 경우의  원소를 변경합니다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4B6E3-DABE-4100-A8C8-B8CE85260D5D}"/>
              </a:ext>
            </a:extLst>
          </p:cNvPr>
          <p:cNvSpPr/>
          <p:nvPr/>
        </p:nvSpPr>
        <p:spPr>
          <a:xfrm>
            <a:off x="1294686" y="1327610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검색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A9862F-62EF-40E2-A472-62AD7D27F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33" y="3008566"/>
            <a:ext cx="4424363" cy="2441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CEF772-1255-4C59-A9E8-C007FAA58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344" y="3054287"/>
            <a:ext cx="5095875" cy="15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71550" y="1929158"/>
            <a:ext cx="10165842" cy="978634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논리 검색에 주의할 점은 </a:t>
            </a:r>
            <a:r>
              <a:rPr lang="en-US" altLang="ko-KR" sz="2000" b="0" dirty="0"/>
              <a:t>and, or, not </a:t>
            </a:r>
            <a:r>
              <a:rPr lang="ko-KR" altLang="en-US" sz="2000" dirty="0"/>
              <a:t> 연산을 사용하지 못합니다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대신 </a:t>
            </a:r>
            <a:r>
              <a:rPr lang="en-US" altLang="ko-KR" sz="2000" dirty="0"/>
              <a:t>logical_and </a:t>
            </a:r>
            <a:r>
              <a:rPr lang="ko-KR" altLang="en-US" sz="2000" dirty="0"/>
              <a:t>등의 함수를 사용합니다</a:t>
            </a:r>
            <a:r>
              <a:rPr lang="en-US" altLang="ko-KR" sz="2000" dirty="0"/>
              <a:t>. </a:t>
            </a:r>
            <a:r>
              <a:rPr lang="en-US" altLang="ko-KR" sz="2000" b="0" dirty="0"/>
              <a:t>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4B6E3-DABE-4100-A8C8-B8CE85260D5D}"/>
              </a:ext>
            </a:extLst>
          </p:cNvPr>
          <p:cNvSpPr/>
          <p:nvPr/>
        </p:nvSpPr>
        <p:spPr>
          <a:xfrm>
            <a:off x="1294686" y="1327610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논리 검색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B18FCA-D650-47F1-9DE2-788C3E9B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27" y="3282490"/>
            <a:ext cx="5048250" cy="2247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6D8AA3-4257-44FF-8C67-AD40A68A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25" y="3250121"/>
            <a:ext cx="50101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2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65973" y="1925011"/>
            <a:ext cx="10339873" cy="150398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배열의 검색에 배열을 전달해서 여러 개의 원소를 조회합니다</a:t>
            </a:r>
            <a:r>
              <a:rPr lang="en-US" altLang="ko-KR" sz="2000" b="0" dirty="0"/>
              <a:t>.  </a:t>
            </a:r>
            <a:r>
              <a:rPr lang="ko-KR" altLang="en-US" sz="2000" b="0" dirty="0" err="1"/>
              <a:t>팬시검색한</a:t>
            </a:r>
            <a:r>
              <a:rPr lang="ko-KR" altLang="en-US" sz="2000" b="0" dirty="0"/>
              <a:t> 결과는 새로운 다차원 배열입니다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27B873-8B9A-47DC-A076-436030273353}"/>
              </a:ext>
            </a:extLst>
          </p:cNvPr>
          <p:cNvSpPr/>
          <p:nvPr/>
        </p:nvSpPr>
        <p:spPr>
          <a:xfrm>
            <a:off x="1294686" y="1327610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팬시 검색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6B56F-6AD5-49FB-BD41-80DB8D6B2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" y="2905074"/>
            <a:ext cx="4653534" cy="15039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C623BC-612B-4002-9446-C7EECB20B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" y="4567599"/>
            <a:ext cx="4458363" cy="1132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41E9FC-1D19-4EDC-B6B6-F61B40670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635" y="3398767"/>
            <a:ext cx="4458363" cy="2269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322B93-C533-4392-B6DD-7BB84C23DFBD}"/>
              </a:ext>
            </a:extLst>
          </p:cNvPr>
          <p:cNvSpPr txBox="1"/>
          <p:nvPr/>
        </p:nvSpPr>
        <p:spPr>
          <a:xfrm>
            <a:off x="6435909" y="2905074"/>
            <a:ext cx="4125830" cy="37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sz="1200" b="1" dirty="0" err="1"/>
              <a:t>팬시검색과</a:t>
            </a:r>
            <a:r>
              <a:rPr lang="ko-KR" altLang="en-US" sz="1200" b="1" dirty="0"/>
              <a:t> 슬라이스 검색이 차이</a:t>
            </a:r>
          </a:p>
        </p:txBody>
      </p:sp>
    </p:spTree>
    <p:extLst>
      <p:ext uri="{BB962C8B-B14F-4D97-AF65-F5344CB8AC3E}">
        <p14:creationId xmlns:p14="http://schemas.microsoft.com/office/powerpoint/2010/main" val="3447267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65973" y="1925011"/>
            <a:ext cx="10339873" cy="150398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팬시 검색할 때 주의할 점은 행과 열을 전부 리스트로 전달할 경우는 두 리스트의 쌍으로 구성해서 배열의 원소를 표시합니다</a:t>
            </a:r>
            <a:r>
              <a:rPr lang="en-US" altLang="ko-KR" sz="2000" b="0" dirty="0"/>
              <a:t>.  </a:t>
            </a:r>
            <a:r>
              <a:rPr lang="ko-KR" altLang="en-US" sz="2000" b="0" dirty="0"/>
              <a:t>원하는 결과를 얻으려면 </a:t>
            </a:r>
            <a:r>
              <a:rPr lang="en-US" altLang="ko-KR" sz="2000" b="0" dirty="0" err="1"/>
              <a:t>np.ix</a:t>
            </a:r>
            <a:r>
              <a:rPr lang="en-US" altLang="ko-KR" sz="2000" b="0" dirty="0"/>
              <a:t>_ </a:t>
            </a:r>
            <a:r>
              <a:rPr lang="ko-KR" altLang="en-US" sz="2000" b="0" dirty="0"/>
              <a:t>함수로 처리해야 합니다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27B873-8B9A-47DC-A076-436030273353}"/>
              </a:ext>
            </a:extLst>
          </p:cNvPr>
          <p:cNvSpPr/>
          <p:nvPr/>
        </p:nvSpPr>
        <p:spPr>
          <a:xfrm>
            <a:off x="1294686" y="1327610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팬시 검색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7ED0F9-4726-4E35-80B7-8808729A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0" y="3429000"/>
            <a:ext cx="2771775" cy="2333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A681FC-A966-4EC0-AB3B-60FCA05F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5" y="4216588"/>
            <a:ext cx="2368840" cy="752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924DD7-2DE1-42F1-AC93-7168219B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30" y="4592826"/>
            <a:ext cx="2666146" cy="1543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49BAFD-7BBC-4D25-9184-42FB81635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06" y="3175051"/>
            <a:ext cx="3228975" cy="1133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73FEBD-6396-48C6-A076-B74645DB0059}"/>
              </a:ext>
            </a:extLst>
          </p:cNvPr>
          <p:cNvSpPr txBox="1"/>
          <p:nvPr/>
        </p:nvSpPr>
        <p:spPr>
          <a:xfrm>
            <a:off x="3824660" y="3720680"/>
            <a:ext cx="2484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행과 열을 전부 리스트로 검색</a:t>
            </a:r>
          </a:p>
        </p:txBody>
      </p:sp>
      <p:sp>
        <p:nvSpPr>
          <p:cNvPr id="17" name="화살표: 위로 굽음 16">
            <a:extLst>
              <a:ext uri="{FF2B5EF4-FFF2-40B4-BE49-F238E27FC236}">
                <a16:creationId xmlns:a16="http://schemas.microsoft.com/office/drawing/2014/main" id="{2E76E855-5CD7-4F22-B642-2837DD6ECE5E}"/>
              </a:ext>
            </a:extLst>
          </p:cNvPr>
          <p:cNvSpPr/>
          <p:nvPr/>
        </p:nvSpPr>
        <p:spPr>
          <a:xfrm rot="5400000">
            <a:off x="5996244" y="4550585"/>
            <a:ext cx="652412" cy="160511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D8F132-863A-487E-A15E-F0EC3077D393}"/>
              </a:ext>
            </a:extLst>
          </p:cNvPr>
          <p:cNvSpPr txBox="1"/>
          <p:nvPr/>
        </p:nvSpPr>
        <p:spPr>
          <a:xfrm>
            <a:off x="5470381" y="5859818"/>
            <a:ext cx="2484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/>
              <a:t> </a:t>
            </a:r>
            <a:r>
              <a:rPr lang="en-US" altLang="ko-KR" sz="1200" b="1" dirty="0" err="1"/>
              <a:t>np.ix</a:t>
            </a:r>
            <a:r>
              <a:rPr lang="en-US" altLang="ko-KR" sz="1200" b="1" dirty="0"/>
              <a:t>_ </a:t>
            </a:r>
            <a:r>
              <a:rPr lang="ko-KR" altLang="en-US" sz="1200" b="1" dirty="0"/>
              <a:t>함수로 처리</a:t>
            </a:r>
          </a:p>
        </p:txBody>
      </p:sp>
    </p:spTree>
    <p:extLst>
      <p:ext uri="{BB962C8B-B14F-4D97-AF65-F5344CB8AC3E}">
        <p14:creationId xmlns:p14="http://schemas.microsoft.com/office/powerpoint/2010/main" val="714574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65973" y="1925011"/>
            <a:ext cx="10339873" cy="150398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팬시검색을 일반검색</a:t>
            </a:r>
            <a:r>
              <a:rPr lang="en-US" altLang="ko-KR" sz="2000" b="0" dirty="0"/>
              <a:t>, </a:t>
            </a:r>
            <a:r>
              <a:rPr lang="ko-KR" altLang="en-US" sz="2000" b="0" dirty="0"/>
              <a:t>슬라이스 검색과 혼합해서 처리가 가능합니다</a:t>
            </a:r>
            <a:r>
              <a:rPr lang="en-US" altLang="ko-KR" sz="2000" b="0" dirty="0"/>
              <a:t>. </a:t>
            </a:r>
            <a:r>
              <a:rPr lang="ko-KR" altLang="en-US" sz="2000" b="0" dirty="0"/>
              <a:t>팬시검색을 혼합한 결과도 새로운 배열을 </a:t>
            </a:r>
            <a:r>
              <a:rPr lang="ko-KR" altLang="en-US" sz="2000" dirty="0"/>
              <a:t>만듭니다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27B873-8B9A-47DC-A076-436030273353}"/>
              </a:ext>
            </a:extLst>
          </p:cNvPr>
          <p:cNvSpPr/>
          <p:nvPr/>
        </p:nvSpPr>
        <p:spPr>
          <a:xfrm>
            <a:off x="1294686" y="1327610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팬시 검색 혼용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E2666C-7EEE-4039-8110-EF1135D4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81" y="4086225"/>
            <a:ext cx="2819400" cy="1266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1C8BC9-14D9-4E4E-BF11-9FBA0C47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15" y="3429000"/>
            <a:ext cx="1590675" cy="1314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B7AD1D-9A48-4FC6-81BE-82BE62BA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315" y="4853074"/>
            <a:ext cx="2266950" cy="1533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397886-D335-4D93-8D02-B756DE78F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124" y="4362536"/>
            <a:ext cx="2333625" cy="981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F845D0-9717-47A7-A495-B1A3A429410B}"/>
              </a:ext>
            </a:extLst>
          </p:cNvPr>
          <p:cNvSpPr txBox="1"/>
          <p:nvPr/>
        </p:nvSpPr>
        <p:spPr>
          <a:xfrm>
            <a:off x="8539993" y="3817084"/>
            <a:ext cx="2340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 </a:t>
            </a:r>
            <a:r>
              <a:rPr lang="ko-KR" altLang="en-US" sz="1200" dirty="0" err="1"/>
              <a:t>팬시검색결과는</a:t>
            </a:r>
            <a:r>
              <a:rPr lang="ko-KR" altLang="en-US" sz="1200" dirty="0"/>
              <a:t> 새로운 배열 </a:t>
            </a:r>
          </a:p>
        </p:txBody>
      </p:sp>
    </p:spTree>
    <p:extLst>
      <p:ext uri="{BB962C8B-B14F-4D97-AF65-F5344CB8AC3E}">
        <p14:creationId xmlns:p14="http://schemas.microsoft.com/office/powerpoint/2010/main" val="967464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265973" y="1925011"/>
            <a:ext cx="10339873" cy="150398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팬시검색은 새로운 배열을 만들어서 검색할 때 다양한 조건을 넣어서 새로운 배열을 만들 수 있습니다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27B873-8B9A-47DC-A076-436030273353}"/>
              </a:ext>
            </a:extLst>
          </p:cNvPr>
          <p:cNvSpPr/>
          <p:nvPr/>
        </p:nvSpPr>
        <p:spPr>
          <a:xfrm>
            <a:off x="1294686" y="1327610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팬시검색을 이용한  축소 및 확대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4EE5A-81EE-41CC-9BF3-7EC5F986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9" y="4172146"/>
            <a:ext cx="2733675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C10F48-CA6B-472C-BD5C-B1F7E26A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34" y="3983980"/>
            <a:ext cx="2209800" cy="1876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36C40B-8801-41BD-88CE-C7FEA0064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335" y="3595884"/>
            <a:ext cx="3133725" cy="12858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62C7F76-8FC1-4573-BC40-89E6F9942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998" y="4881759"/>
            <a:ext cx="2438400" cy="1009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68E0F6-B190-419D-A4EF-9D0360ED67EA}"/>
              </a:ext>
            </a:extLst>
          </p:cNvPr>
          <p:cNvSpPr txBox="1"/>
          <p:nvPr/>
        </p:nvSpPr>
        <p:spPr>
          <a:xfrm>
            <a:off x="2072081" y="3221565"/>
            <a:ext cx="2733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dirty="0"/>
              <a:t> </a:t>
            </a:r>
            <a:r>
              <a:rPr lang="ko-KR" altLang="en-US" sz="1200" dirty="0"/>
              <a:t>배열보다 작게 조회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5E89AE-E80E-41EB-B019-75BE5AECD244}"/>
              </a:ext>
            </a:extLst>
          </p:cNvPr>
          <p:cNvSpPr txBox="1"/>
          <p:nvPr/>
        </p:nvSpPr>
        <p:spPr>
          <a:xfrm>
            <a:off x="7521386" y="3098535"/>
            <a:ext cx="2733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dirty="0"/>
              <a:t> </a:t>
            </a:r>
            <a:r>
              <a:rPr lang="ko-KR" altLang="en-US" sz="1200" dirty="0"/>
              <a:t>배열보다 크게 조회</a:t>
            </a:r>
          </a:p>
        </p:txBody>
      </p:sp>
    </p:spTree>
    <p:extLst>
      <p:ext uri="{BB962C8B-B14F-4D97-AF65-F5344CB8AC3E}">
        <p14:creationId xmlns:p14="http://schemas.microsoft.com/office/powerpoint/2010/main" val="2622017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35808" y="2400831"/>
            <a:ext cx="8339328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메소드나 함수로 검색하기</a:t>
            </a:r>
          </a:p>
        </p:txBody>
      </p:sp>
    </p:spTree>
    <p:extLst>
      <p:ext uri="{BB962C8B-B14F-4D97-AF65-F5344CB8AC3E}">
        <p14:creationId xmlns:p14="http://schemas.microsoft.com/office/powerpoint/2010/main" val="4270258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1139" y="1806843"/>
            <a:ext cx="9869637" cy="982077"/>
          </a:xfrm>
          <a:prstGeom prst="rect">
            <a:avLst/>
          </a:prstGeom>
        </p:spPr>
        <p:txBody>
          <a:bodyPr/>
          <a:lstStyle/>
          <a:p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리스트 내에 리스트가 내포된 경우에 인덱스는 각각 지정됩니다</a:t>
            </a:r>
            <a:r>
              <a:rPr lang="en-US" altLang="ko-KR" sz="2000" b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Enumerate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인덱스 정보를 가져와서 출력해봅니다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2000" b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26F8D7AF-1CA2-4499-AB18-D59C47898D31}"/>
              </a:ext>
            </a:extLst>
          </p:cNvPr>
          <p:cNvSpPr txBox="1">
            <a:spLocks/>
          </p:cNvSpPr>
          <p:nvPr/>
        </p:nvSpPr>
        <p:spPr>
          <a:xfrm>
            <a:off x="1289014" y="1350959"/>
            <a:ext cx="3761158" cy="479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리스트 내의 리스트 검색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1C9076-5CEF-4127-87B0-01122194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198" y="3361345"/>
            <a:ext cx="3869086" cy="18985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688FBE-1F57-4DCE-8334-3ED27E12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40" y="3135631"/>
            <a:ext cx="5095875" cy="25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626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배열의 메소드인 </a:t>
            </a:r>
            <a:r>
              <a:rPr lang="en-US" altLang="ko-KR" sz="2000" dirty="0"/>
              <a:t>item, </a:t>
            </a:r>
            <a:r>
              <a:rPr lang="en-US" altLang="ko-KR" sz="2000" dirty="0" err="1"/>
              <a:t>iview</a:t>
            </a:r>
            <a:r>
              <a:rPr lang="ko-KR" altLang="en-US" sz="2000" dirty="0"/>
              <a:t>를 사용해서 검색이 가능하고 </a:t>
            </a:r>
            <a:r>
              <a:rPr lang="en-US" altLang="ko-KR" sz="2000" dirty="0"/>
              <a:t>itemset</a:t>
            </a:r>
            <a:r>
              <a:rPr lang="ko-KR" altLang="en-US" sz="2000" dirty="0"/>
              <a:t>으로 내부 원소를 갱신할 수 있습니다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메소드로 검색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C393F-4941-46D6-8C0F-AEC6A800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58" y="3767100"/>
            <a:ext cx="2876550" cy="1495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5BD152-E74D-48F6-BAA9-DD440BC6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483" y="3429000"/>
            <a:ext cx="1714500" cy="2486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4696F9-4868-4A85-8B63-6928D620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019" y="2881312"/>
            <a:ext cx="1943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46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배열의 </a:t>
            </a:r>
            <a:r>
              <a:rPr lang="en-US" altLang="ko-KR" sz="2000" b="0" dirty="0"/>
              <a:t>take</a:t>
            </a:r>
            <a:r>
              <a:rPr lang="ko-KR" altLang="en-US" sz="2000" b="0" dirty="0"/>
              <a:t> 메소드로 검색하고 </a:t>
            </a:r>
            <a:r>
              <a:rPr lang="en-US" altLang="ko-KR" sz="2000" b="0" dirty="0"/>
              <a:t>put </a:t>
            </a:r>
            <a:r>
              <a:rPr lang="ko-KR" altLang="en-US" sz="2000" b="0" dirty="0"/>
              <a:t>메소드로 내부 원소를 변경할 수 있습니다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메소드로 검색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05F3A7-8DEE-4F52-8C11-B1A1C593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81" y="3685956"/>
            <a:ext cx="3228975" cy="1247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A097AD-64D1-45FF-898A-7631A105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23" y="3429000"/>
            <a:ext cx="1866900" cy="2295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AC7092-C43D-43ED-9EA5-1FE11FD4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0" y="3145872"/>
            <a:ext cx="3009900" cy="317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넘파이 함수 </a:t>
            </a:r>
            <a:r>
              <a:rPr lang="en-US" altLang="ko-KR" sz="2000" b="0" dirty="0"/>
              <a:t>choose</a:t>
            </a:r>
            <a:r>
              <a:rPr lang="ko-KR" altLang="en-US" sz="2000" b="0" dirty="0"/>
              <a:t>는 인덱스로 검색합니다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질의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2FDAFB-835B-4D9F-B56D-6EB6CCE4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01" y="3636801"/>
            <a:ext cx="2971800" cy="1352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48D4A4-8ADF-4770-B048-F5F0D9F0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91" y="3530017"/>
            <a:ext cx="1685925" cy="1314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4E32EC-9A5F-4025-BB3E-AC981F53C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06" y="3444292"/>
            <a:ext cx="25336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54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50116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넘파이 </a:t>
            </a:r>
            <a:r>
              <a:rPr lang="en-US" altLang="ko-KR" sz="2000" b="0" dirty="0"/>
              <a:t>where</a:t>
            </a:r>
            <a:r>
              <a:rPr lang="ko-KR" altLang="en-US" sz="2000" b="0" dirty="0"/>
              <a:t>는 조건식 </a:t>
            </a:r>
            <a:r>
              <a:rPr lang="ko-KR" altLang="en-US" sz="2000" dirty="0"/>
              <a:t>판단을 검색에 넣어서 조회가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두 가지를 합친 함수가 </a:t>
            </a:r>
            <a:r>
              <a:rPr lang="en-US" altLang="ko-KR" sz="2000" dirty="0"/>
              <a:t>select, extract </a:t>
            </a:r>
            <a:r>
              <a:rPr lang="ko-KR" altLang="en-US" sz="2000" dirty="0"/>
              <a:t>입</a:t>
            </a:r>
            <a:r>
              <a:rPr lang="ko-KR" altLang="en-US" sz="2000" b="0" dirty="0"/>
              <a:t>니다</a:t>
            </a:r>
            <a:r>
              <a:rPr lang="en-US" altLang="ko-KR" sz="2000" b="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질의 함수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579AA8-47BB-4214-9AF0-60E70E8BE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48" y="3495638"/>
            <a:ext cx="2905125" cy="1019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A86113-E58A-41FD-9081-9588B8B9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448" y="4747732"/>
            <a:ext cx="3026618" cy="76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99C081-2741-413D-A27B-14286BCC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918" y="3595469"/>
            <a:ext cx="431501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23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598" y="1877019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다차원 배열의 연산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309001" y="3926162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b="1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4</a:t>
            </a:r>
            <a:endParaRPr lang="ko-KR" altLang="en-US" sz="4400" b="1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06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1530" y="2400831"/>
            <a:ext cx="8883606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산술 연산</a:t>
            </a:r>
          </a:p>
        </p:txBody>
      </p:sp>
    </p:spTree>
    <p:extLst>
      <p:ext uri="{BB962C8B-B14F-4D97-AF65-F5344CB8AC3E}">
        <p14:creationId xmlns:p14="http://schemas.microsoft.com/office/powerpoint/2010/main" val="2249990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동일한 원소를 가진 </a:t>
            </a:r>
            <a:r>
              <a:rPr lang="en-US" altLang="ko-KR" sz="2000" dirty="0"/>
              <a:t>1</a:t>
            </a:r>
            <a:r>
              <a:rPr lang="ko-KR" altLang="en-US" sz="2000" dirty="0"/>
              <a:t>차원 </a:t>
            </a:r>
            <a:r>
              <a:rPr lang="ko-KR" altLang="en-US" sz="2000" dirty="0" err="1"/>
              <a:t>배열간의</a:t>
            </a:r>
            <a:r>
              <a:rPr lang="ko-KR" altLang="en-US" sz="2000" dirty="0"/>
              <a:t> 덧셈</a:t>
            </a:r>
            <a:r>
              <a:rPr lang="en-US" altLang="ko-KR" sz="2000" dirty="0"/>
              <a:t>. </a:t>
            </a:r>
            <a:r>
              <a:rPr lang="ko-KR" altLang="en-US" sz="2000" dirty="0" err="1"/>
              <a:t>벡터간의</a:t>
            </a:r>
            <a:r>
              <a:rPr lang="ko-KR" altLang="en-US" sz="2000" dirty="0"/>
              <a:t> 덧셈은 새로운 벡터를 만듭니다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b="0" dirty="0"/>
              <a:t>1</a:t>
            </a:r>
            <a:r>
              <a:rPr lang="ko-KR" altLang="en-US" sz="2000" b="0" dirty="0"/>
              <a:t>차원 배열의 원소 별</a:t>
            </a:r>
            <a:r>
              <a:rPr lang="en-US" altLang="ko-KR" sz="2000" b="0" dirty="0"/>
              <a:t>(element-wide) </a:t>
            </a:r>
            <a:r>
              <a:rPr lang="ko-KR" altLang="en-US" sz="2000" b="0" dirty="0"/>
              <a:t>덧셈 연산합니다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덧셈 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0FC9CC-318F-4B78-90EE-F29CC60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86" y="3341963"/>
            <a:ext cx="2673307" cy="2052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11D0E9-882F-4887-B455-458A35CBD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02" y="3210753"/>
            <a:ext cx="2028825" cy="771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30010E-6C34-4F2B-A9B4-C4B790BF2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826" y="4514813"/>
            <a:ext cx="1857375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75E65-1939-48DB-BC9D-326709511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60" y="3636363"/>
            <a:ext cx="41353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09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 간의 뺄셈도 덧셈과 동일하게 평행사변형을 만듭니다</a:t>
            </a:r>
            <a:r>
              <a:rPr lang="en-US" altLang="ko-KR" sz="2000" dirty="0"/>
              <a:t>. </a:t>
            </a:r>
            <a:r>
              <a:rPr lang="ko-KR" altLang="en-US" sz="2000" dirty="0"/>
              <a:t>대신 반대 방향이라서 반대 방향의 평행사변형이 그려집니다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b="0" dirty="0"/>
              <a:t>1</a:t>
            </a:r>
            <a:r>
              <a:rPr lang="ko-KR" altLang="en-US" sz="2000" b="0" dirty="0"/>
              <a:t>차원 배열의 </a:t>
            </a:r>
            <a:r>
              <a:rPr lang="ko-KR" altLang="en-US" sz="2000" b="0" dirty="0" err="1"/>
              <a:t>원소별</a:t>
            </a:r>
            <a:r>
              <a:rPr lang="ko-KR" altLang="en-US" sz="2000" b="0" dirty="0"/>
              <a:t> 뺄셈처리로 계산합니다</a:t>
            </a:r>
            <a:r>
              <a:rPr lang="en-US" altLang="ko-KR" sz="2000" b="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뺄셈 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11062E-7B85-42FD-824C-7370BFAC5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1" y="3596515"/>
            <a:ext cx="2286000" cy="1514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C357CB-A902-4C9C-B32A-3404773EB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39" y="3148840"/>
            <a:ext cx="1857375" cy="8953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B8CDC7-1BCF-4070-95FA-D15C99836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80" y="4459058"/>
            <a:ext cx="1847850" cy="1314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60E1715-7FDB-4DE2-A17F-E91875466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26" y="3853037"/>
            <a:ext cx="25336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0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벡터가 있을 때 이 벡터를 특정 상수만큼 크기를 확장할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이를 스칼라 배라고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벡터에 상수를 곱한 결과입니다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스칼라 곱셈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FF4FF-6973-46E0-AE19-7B76B837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85" y="3303167"/>
            <a:ext cx="3000349" cy="19670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3ACB34-3D50-45D8-A162-D377B9E09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09" y="3428999"/>
            <a:ext cx="2000250" cy="428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FB0A8D-D112-4102-AB40-DD7CD0280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096" y="4286709"/>
            <a:ext cx="1895475" cy="1343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B2CB00-4AB2-46F0-AB57-8CB833271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61" y="3548522"/>
            <a:ext cx="27717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39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1530" y="2400831"/>
            <a:ext cx="8883606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브로드캐스팅 이해하기</a:t>
            </a:r>
          </a:p>
        </p:txBody>
      </p:sp>
    </p:spTree>
    <p:extLst>
      <p:ext uri="{BB962C8B-B14F-4D97-AF65-F5344CB8AC3E}">
        <p14:creationId xmlns:p14="http://schemas.microsoft.com/office/powerpoint/2010/main" val="250168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5679347" y="1774442"/>
            <a:ext cx="5511764" cy="18425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배열을 제공하는 넘파이는  별도로 설치해야 하는 라이브러리입니다</a:t>
            </a:r>
            <a:r>
              <a:rPr lang="en-US" altLang="ko-KR" sz="2000" b="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넘파이 모듈을 사용하려면 먼저 </a:t>
            </a:r>
            <a:r>
              <a:rPr lang="en-US" altLang="ko-KR" sz="2000" b="0" dirty="0"/>
              <a:t>import</a:t>
            </a:r>
            <a:r>
              <a:rPr lang="ko-KR" altLang="en-US" sz="2000" b="0" dirty="0"/>
              <a:t>를 합니다</a:t>
            </a:r>
            <a:r>
              <a:rPr lang="en-US" altLang="ko-KR" sz="2000" b="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배열은 하나의 자료형으로 구성된 원소로 처리됩니다</a:t>
            </a:r>
            <a:r>
              <a:rPr lang="en-US" altLang="ko-KR" sz="2000" dirty="0"/>
              <a:t>.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구조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C6D9CE-1F97-41D0-B4DF-5487478E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14" y="2413495"/>
            <a:ext cx="3924300" cy="2713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26AD9-69DB-4474-9B34-4A01CB87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461" y="4575801"/>
            <a:ext cx="5200650" cy="13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6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차원이 다른 </a:t>
            </a:r>
            <a:r>
              <a:rPr lang="ko-KR" altLang="en-US" sz="2000" dirty="0" err="1"/>
              <a:t>배열간의</a:t>
            </a:r>
            <a:r>
              <a:rPr lang="ko-KR" altLang="en-US" sz="2000" dirty="0"/>
              <a:t> 계산을 할 때는 먼저 </a:t>
            </a:r>
            <a:r>
              <a:rPr lang="ko-KR" altLang="en-US" sz="2000" dirty="0" err="1"/>
              <a:t>원소별</a:t>
            </a:r>
            <a:r>
              <a:rPr lang="ko-KR" altLang="en-US" sz="2000" dirty="0"/>
              <a:t> 계산을 위해 동일한 </a:t>
            </a:r>
            <a:r>
              <a:rPr lang="en-US" altLang="ko-KR" sz="2000" dirty="0"/>
              <a:t>shape</a:t>
            </a:r>
            <a:r>
              <a:rPr lang="ko-KR" altLang="en-US" sz="2000" dirty="0"/>
              <a:t>을 구성합니다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이를 </a:t>
            </a:r>
            <a:r>
              <a:rPr lang="ko-KR" altLang="en-US" sz="2000" dirty="0" err="1"/>
              <a:t>브로드캐스팅입니다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브로드캐스팅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20826-181A-48C6-B4D1-2865B279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3" y="3173694"/>
            <a:ext cx="2886075" cy="2200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2B6A3D-75D3-41F5-89E6-0F151741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78" y="3311472"/>
            <a:ext cx="2971800" cy="1685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A7EB14B-99B6-4BC2-BD4A-40718DDE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888" y="3311473"/>
            <a:ext cx="2971800" cy="1805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EC10CD-1724-491F-A479-F1125F72440E}"/>
              </a:ext>
            </a:extLst>
          </p:cNvPr>
          <p:cNvSpPr txBox="1"/>
          <p:nvPr/>
        </p:nvSpPr>
        <p:spPr>
          <a:xfrm>
            <a:off x="8233356" y="2964344"/>
            <a:ext cx="267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dirty="0"/>
              <a:t>1</a:t>
            </a:r>
            <a:r>
              <a:rPr lang="ko-KR" altLang="en-US" sz="1200" dirty="0"/>
              <a:t>차원 배열의 </a:t>
            </a:r>
            <a:r>
              <a:rPr lang="en-US" altLang="ko-KR" sz="1200" dirty="0"/>
              <a:t>2</a:t>
            </a:r>
            <a:r>
              <a:rPr lang="ko-KR" altLang="en-US" sz="1200" dirty="0"/>
              <a:t>차원 배열로 변환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99D0A3-0D07-4FCE-931F-615B37D11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572" y="5310165"/>
            <a:ext cx="3035854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4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443651" y="1842026"/>
            <a:ext cx="9369757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차원이 다른 배열에 대한 연산을 할 때 브로드캐스팅 처리 방법입니다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브로드캐스팅 처리 규칙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4F891E-04C2-4762-A790-479E310FB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72" y="3313444"/>
            <a:ext cx="2171700" cy="2200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ECE017-0610-4CAD-94BC-2E445861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121" y="3315058"/>
            <a:ext cx="2609850" cy="1362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0B5BF9-A51F-4E45-927A-A2A164E90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564" y="4977371"/>
            <a:ext cx="1847850" cy="1038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1DD8DC-D8D7-42B2-8972-DB830DA53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729" y="3194381"/>
            <a:ext cx="2628900" cy="12668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642B34-A5DA-4A93-A4FF-461303999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279" y="4854163"/>
            <a:ext cx="2419350" cy="1524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2D46D0-17F6-4A26-8319-FBBE6DC89540}"/>
              </a:ext>
            </a:extLst>
          </p:cNvPr>
          <p:cNvSpPr txBox="1"/>
          <p:nvPr/>
        </p:nvSpPr>
        <p:spPr>
          <a:xfrm>
            <a:off x="3968800" y="3033931"/>
            <a:ext cx="201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마지막 원소 개수 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A36FCF-A1AE-47DE-A9E2-5448E5709AC1}"/>
              </a:ext>
            </a:extLst>
          </p:cNvPr>
          <p:cNvSpPr txBox="1"/>
          <p:nvPr/>
        </p:nvSpPr>
        <p:spPr>
          <a:xfrm>
            <a:off x="3859214" y="4715664"/>
            <a:ext cx="201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차원 추가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DBB1BB-A9AB-4D89-9D03-EE8282E0CA36}"/>
              </a:ext>
            </a:extLst>
          </p:cNvPr>
          <p:cNvSpPr txBox="1"/>
          <p:nvPr/>
        </p:nvSpPr>
        <p:spPr>
          <a:xfrm>
            <a:off x="7553904" y="2968731"/>
            <a:ext cx="201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행을 하나 더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BA166-8773-41BD-9406-DC98E5B3A218}"/>
              </a:ext>
            </a:extLst>
          </p:cNvPr>
          <p:cNvSpPr txBox="1"/>
          <p:nvPr/>
        </p:nvSpPr>
        <p:spPr>
          <a:xfrm>
            <a:off x="7553904" y="4433579"/>
            <a:ext cx="2012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3672030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행벡터와 열벡터의 연산은 동일한 </a:t>
            </a:r>
            <a:r>
              <a:rPr lang="en-US" altLang="ko-KR" sz="2000" dirty="0"/>
              <a:t>shape</a:t>
            </a:r>
            <a:r>
              <a:rPr lang="ko-KR" altLang="en-US" sz="2000" dirty="0"/>
              <a:t>를 구성한 후에 원소별로 계산을 합니다</a:t>
            </a:r>
            <a:r>
              <a:rPr lang="en-US" altLang="ko-KR" sz="2000" dirty="0"/>
              <a:t>.  </a:t>
            </a:r>
            <a:endParaRPr lang="en-US" altLang="ko-KR" sz="2000" b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행벡터와 열벡터 브로드캐스팅 확장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BBFC9E-A384-4BD9-8E79-7E59BC6E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7" y="3179444"/>
            <a:ext cx="2776670" cy="1761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BD08A0-752C-4687-A7FF-A8B1B1746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13" y="3251860"/>
            <a:ext cx="1962150" cy="1000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F01C6D-BD6B-46D0-94D4-5BC6198C6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713" y="4324401"/>
            <a:ext cx="1828800" cy="20859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CCE7CE-AC55-4F04-A920-44A32800F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079" y="3292738"/>
            <a:ext cx="2219325" cy="31566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26ED21-7271-4AD7-BE12-2CDCB7088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970" y="3362757"/>
            <a:ext cx="3036203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362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1530" y="2400831"/>
            <a:ext cx="8883606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행렬의 연산</a:t>
            </a:r>
          </a:p>
        </p:txBody>
      </p:sp>
    </p:spTree>
    <p:extLst>
      <p:ext uri="{BB962C8B-B14F-4D97-AF65-F5344CB8AC3E}">
        <p14:creationId xmlns:p14="http://schemas.microsoft.com/office/powerpoint/2010/main" val="2361712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벡터의 내적은 두 벡터의 크기와 내각의 곱</a:t>
            </a:r>
            <a:r>
              <a:rPr lang="en-US" altLang="ko-KR" sz="2000" dirty="0"/>
              <a:t>, </a:t>
            </a:r>
            <a:r>
              <a:rPr lang="ko-KR" altLang="en-US" sz="2000" dirty="0"/>
              <a:t>또는 두 벡터의 </a:t>
            </a:r>
            <a:r>
              <a:rPr lang="ko-KR" altLang="en-US" sz="2000" dirty="0" err="1"/>
              <a:t>원소별</a:t>
            </a:r>
            <a:r>
              <a:rPr lang="ko-KR" altLang="en-US" sz="2000" dirty="0"/>
              <a:t> 곱셈 후에 더해서 구할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보통 벡터 내적은 두 벡터가 수직인지 확인할 때 많이 사용 됩니다</a:t>
            </a:r>
            <a:r>
              <a:rPr lang="en-US" altLang="ko-KR" sz="20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벡터의 내적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A4AD92-4952-4C50-9393-A02F26F3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71" y="3581138"/>
            <a:ext cx="3895725" cy="1809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B67396-796E-4B34-B04E-B627B9E1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050" y="3429000"/>
            <a:ext cx="3712344" cy="24862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8C0945-6D30-4E95-91E5-9E1161FD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611" y="3091124"/>
            <a:ext cx="2200275" cy="3714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795F1E-81B6-4A79-ACF4-FC73F9E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611" y="5530389"/>
            <a:ext cx="2009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167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 벡터의 외적은 두 벡터를 평면으로 인식한 후에 두 벡터의 만나는 점의 수직인 벡터를 구하는 것입니다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벡터의 외적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0D7CE-96A4-43A4-B8E0-480F3EE8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20" y="3825414"/>
            <a:ext cx="1895475" cy="1704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705F2-465C-4B78-B438-487C5407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332" y="4030201"/>
            <a:ext cx="2832640" cy="1457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66610D-13E6-4AD0-B987-EA7DCED2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44" y="3987338"/>
            <a:ext cx="2919482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199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닷 프로덕트</a:t>
            </a:r>
            <a:r>
              <a:rPr lang="en-US" altLang="ko-KR" sz="2000" dirty="0"/>
              <a:t>(dot product)</a:t>
            </a:r>
            <a:r>
              <a:rPr lang="ko-KR" altLang="en-US" sz="2000" dirty="0"/>
              <a:t>는 </a:t>
            </a:r>
            <a:r>
              <a:rPr lang="en-US" altLang="ko-KR" sz="2000" dirty="0"/>
              <a:t>A </a:t>
            </a:r>
            <a:r>
              <a:rPr lang="ko-KR" altLang="en-US" sz="2000" dirty="0"/>
              <a:t>행렬의 행과 </a:t>
            </a:r>
            <a:r>
              <a:rPr lang="en-US" altLang="ko-KR" sz="2000" dirty="0"/>
              <a:t>B</a:t>
            </a:r>
            <a:r>
              <a:rPr lang="ko-KR" altLang="en-US" sz="2000" dirty="0"/>
              <a:t>행렬의 연간의 원소를 곱해서 더한 값을 새로운 행렬의 </a:t>
            </a:r>
            <a:r>
              <a:rPr lang="en-US" altLang="ko-KR" sz="2000" dirty="0"/>
              <a:t>A</a:t>
            </a:r>
            <a:r>
              <a:rPr lang="ko-KR" altLang="en-US" sz="2000" dirty="0"/>
              <a:t>행렬의 </a:t>
            </a:r>
            <a:r>
              <a:rPr lang="en-US" altLang="ko-KR" sz="2000" dirty="0"/>
              <a:t>0</a:t>
            </a:r>
            <a:r>
              <a:rPr lang="ko-KR" altLang="en-US" sz="2000" dirty="0"/>
              <a:t>번 축의 위치와 </a:t>
            </a:r>
            <a:r>
              <a:rPr lang="en-US" altLang="ko-KR" sz="2000" dirty="0"/>
              <a:t>B</a:t>
            </a:r>
            <a:r>
              <a:rPr lang="ko-KR" altLang="en-US" sz="2000" dirty="0"/>
              <a:t>행렬의 </a:t>
            </a:r>
            <a:r>
              <a:rPr lang="en-US" altLang="ko-KR" sz="2000" dirty="0"/>
              <a:t>1</a:t>
            </a:r>
            <a:r>
              <a:rPr lang="ko-KR" altLang="en-US" sz="2000" dirty="0"/>
              <a:t>번 축의 위치에 해당하는 원소가 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dot product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2C9C85-E370-4DBB-B834-548E9DAD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80" y="3328943"/>
            <a:ext cx="4343706" cy="2381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C394E8-B807-466D-B32C-5C7F2519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04" y="3491611"/>
            <a:ext cx="15906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79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2</a:t>
            </a:r>
            <a:r>
              <a:rPr lang="ko-KR" altLang="en-US" sz="2000" dirty="0"/>
              <a:t>개의 </a:t>
            </a:r>
            <a:r>
              <a:rPr lang="en-US" altLang="ko-KR" sz="2000" dirty="0"/>
              <a:t>2</a:t>
            </a:r>
            <a:r>
              <a:rPr lang="ko-KR" altLang="en-US" sz="2000" dirty="0"/>
              <a:t>행 </a:t>
            </a:r>
            <a:r>
              <a:rPr lang="en-US" altLang="ko-KR" sz="2000" dirty="0"/>
              <a:t>2</a:t>
            </a:r>
            <a:r>
              <a:rPr lang="ko-KR" altLang="en-US" sz="2000" dirty="0"/>
              <a:t>열의 배열을 만들고 </a:t>
            </a:r>
            <a:r>
              <a:rPr lang="en-US" altLang="ko-KR" sz="2000" dirty="0"/>
              <a:t>dot </a:t>
            </a:r>
            <a:r>
              <a:rPr lang="ko-KR" altLang="en-US" sz="2000" dirty="0"/>
              <a:t>함수</a:t>
            </a:r>
            <a:r>
              <a:rPr lang="en-US" altLang="ko-KR" sz="2000" dirty="0"/>
              <a:t>, dot </a:t>
            </a:r>
            <a:r>
              <a:rPr lang="ko-KR" altLang="en-US" sz="2000" dirty="0"/>
              <a:t>메소드</a:t>
            </a:r>
            <a:r>
              <a:rPr lang="en-US" altLang="ko-KR" sz="2000" dirty="0"/>
              <a:t>, @ </a:t>
            </a:r>
            <a:r>
              <a:rPr lang="ko-KR" altLang="en-US" sz="2000" dirty="0"/>
              <a:t>연산자로 닷연산을 실행합니다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dot product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계산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1E56E-FA5E-40BA-B0B6-52C843B4C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12" y="3272930"/>
            <a:ext cx="2838145" cy="2476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89DA98-ABB0-4D9D-8B21-8AA63CA7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58" y="3272930"/>
            <a:ext cx="2466014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276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두번째 행렬을 열벡터로 분해한 후에 </a:t>
            </a:r>
            <a:r>
              <a:rPr lang="en-US" altLang="ko-KR" sz="2000" dirty="0"/>
              <a:t>dot product </a:t>
            </a:r>
            <a:r>
              <a:rPr lang="ko-KR" altLang="en-US" sz="2000" dirty="0"/>
              <a:t>계산한 결과도 알아봅니다</a:t>
            </a:r>
            <a:r>
              <a:rPr lang="en-US" altLang="ko-KR" sz="20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4243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dot product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계산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행렬분해이용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232EE0-FCBD-4605-843D-442F18B1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44" y="2955287"/>
            <a:ext cx="3190875" cy="7905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63FE3A-68B0-45DD-A777-EE2DC336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98" y="4347943"/>
            <a:ext cx="3486150" cy="1752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1D019A-2529-4992-ACBC-B921F6E7B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563" y="3369446"/>
            <a:ext cx="1343025" cy="1209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BAE26F-5F63-43FF-B4F9-17170B743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966" y="4778798"/>
            <a:ext cx="1952625" cy="12096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9E98219-B6E6-4912-88B1-5DB275E50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885" y="3237495"/>
            <a:ext cx="1152525" cy="11906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338F4E-ECE5-4DBF-B05E-9AE9E1B58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197" y="4681318"/>
            <a:ext cx="2971800" cy="1419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DDDEABD-6EDC-47C1-B591-9ADD92C15C83}"/>
              </a:ext>
            </a:extLst>
          </p:cNvPr>
          <p:cNvSpPr txBox="1"/>
          <p:nvPr/>
        </p:nvSpPr>
        <p:spPr>
          <a:xfrm>
            <a:off x="5368095" y="2843212"/>
            <a:ext cx="1463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b="1" dirty="0"/>
              <a:t>열벡터로 변환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DD6112-BB02-4AAE-82F7-FC3A9EF2EB5E}"/>
              </a:ext>
            </a:extLst>
          </p:cNvPr>
          <p:cNvSpPr txBox="1"/>
          <p:nvPr/>
        </p:nvSpPr>
        <p:spPr>
          <a:xfrm>
            <a:off x="8053944" y="2818885"/>
            <a:ext cx="282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b="1" dirty="0"/>
              <a:t> dot product </a:t>
            </a:r>
            <a:r>
              <a:rPr lang="ko-KR" altLang="en-US" sz="1200" b="1" dirty="0"/>
              <a:t>연산 후에 하나로 통합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0B514-65F1-4B76-8A57-DED5175D1BA1}"/>
              </a:ext>
            </a:extLst>
          </p:cNvPr>
          <p:cNvSpPr txBox="1"/>
          <p:nvPr/>
        </p:nvSpPr>
        <p:spPr>
          <a:xfrm>
            <a:off x="1380172" y="4016904"/>
            <a:ext cx="282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ko-KR" sz="1200" b="1" dirty="0"/>
              <a:t> dot product </a:t>
            </a:r>
            <a:r>
              <a:rPr lang="ko-KR" altLang="en-US" sz="1200" b="1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22725209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행렬식</a:t>
            </a:r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,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역행렬</a:t>
            </a:r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처리하기</a:t>
            </a:r>
          </a:p>
        </p:txBody>
      </p:sp>
    </p:spTree>
    <p:extLst>
      <p:ext uri="{BB962C8B-B14F-4D97-AF65-F5344CB8AC3E}">
        <p14:creationId xmlns:p14="http://schemas.microsoft.com/office/powerpoint/2010/main" val="332304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1009650" y="1535621"/>
            <a:ext cx="10130407" cy="152439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altLang="ko-KR" sz="1969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0" dirty="0"/>
              <a:t>다차원 배열은 </a:t>
            </a:r>
            <a:r>
              <a:rPr lang="en-US" altLang="ko-KR" sz="2000" b="0" dirty="0"/>
              <a:t>ndarray </a:t>
            </a:r>
            <a:r>
              <a:rPr lang="ko-KR" altLang="en-US" sz="2000" b="0" dirty="0"/>
              <a:t>클래스 입니다</a:t>
            </a:r>
            <a:r>
              <a:rPr lang="en-US" altLang="ko-KR" sz="2000" b="0" dirty="0"/>
              <a:t>. 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다차원 배열의 정보를 관리하는 다양한 속성을 가집니다</a:t>
            </a:r>
            <a:r>
              <a:rPr lang="en-US" altLang="ko-KR" sz="2000" dirty="0"/>
              <a:t>. </a:t>
            </a:r>
            <a:endParaRPr lang="en-US" altLang="ko-KR" sz="2000" b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7056A183-B26F-4453-8A67-02D442D85E32}"/>
              </a:ext>
            </a:extLst>
          </p:cNvPr>
          <p:cNvSpPr txBox="1">
            <a:spLocks/>
          </p:cNvSpPr>
          <p:nvPr/>
        </p:nvSpPr>
        <p:spPr>
          <a:xfrm>
            <a:off x="1289014" y="1316368"/>
            <a:ext cx="4272690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다차원 배열  클래스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EF115F-11DB-4EA6-8AE3-755B496D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3797985"/>
            <a:ext cx="5133975" cy="17436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A1FEFE-DAAF-47B7-AA3B-9ABAEDCE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53" y="2849118"/>
            <a:ext cx="50863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649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행렬식</a:t>
            </a:r>
            <a:r>
              <a:rPr lang="en-US" altLang="ko-KR" sz="1800" dirty="0"/>
              <a:t>(determinant)</a:t>
            </a:r>
            <a:r>
              <a:rPr lang="ko-KR" altLang="en-US" sz="1800" dirty="0"/>
              <a:t>은 정사각행렬일 때 이 원소들을 대응해서 값을 구하는 방식입니다</a:t>
            </a:r>
            <a:r>
              <a:rPr lang="en-US" altLang="ko-KR" sz="1800" dirty="0"/>
              <a:t>. </a:t>
            </a:r>
            <a:r>
              <a:rPr lang="ko-KR" altLang="en-US" sz="1800" dirty="0"/>
              <a:t>정사각행렬이 아닌 경우에는 행렬식을 계산할 수 없습니다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행렬식으로 계산하면 벡터와 행렬 간의 닷연산을 통해 선형 변환한 결과의 부피를 구할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행렬식을 사용해서 연립방정식의 해를 구할 때도 사용합니다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5D3234-5ABF-4155-A194-479F8607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44" y="3580701"/>
            <a:ext cx="462325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5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행렬이 차원이 커질 경우 행렬식을 구할 때는 소행렬식을 사용해서 행렬식을 구할 수 있습니다</a:t>
            </a:r>
            <a:r>
              <a:rPr lang="en-US" altLang="ko-KR" sz="1800" dirty="0"/>
              <a:t>. 3</a:t>
            </a:r>
            <a:r>
              <a:rPr lang="ko-KR" altLang="en-US" sz="1800" dirty="0"/>
              <a:t>행 </a:t>
            </a:r>
            <a:r>
              <a:rPr lang="en-US" altLang="ko-KR" sz="1800" dirty="0"/>
              <a:t>3</a:t>
            </a:r>
            <a:r>
              <a:rPr lang="ko-KR" altLang="en-US" sz="1800" dirty="0"/>
              <a:t>열의 배열을 소행렬식으로 계산하기 위해 첫 번째 행을 제외하고 나머지 두 개의 행을 </a:t>
            </a:r>
            <a:r>
              <a:rPr lang="en-US" altLang="ko-KR" sz="1800" dirty="0"/>
              <a:t>2</a:t>
            </a:r>
            <a:r>
              <a:rPr lang="ko-KR" altLang="en-US" sz="1800" dirty="0"/>
              <a:t>행 </a:t>
            </a:r>
            <a:r>
              <a:rPr lang="en-US" altLang="ko-KR" sz="1800" dirty="0"/>
              <a:t>2</a:t>
            </a:r>
            <a:r>
              <a:rPr lang="ko-KR" altLang="en-US" sz="1800" dirty="0"/>
              <a:t>열로 만들어서 소행렬식을 구하고 첫 번째 행의 값을 곱한 후에 부호를 조정하면 행렬식 계산과 같습니다</a:t>
            </a:r>
            <a:endParaRPr lang="en-US" altLang="ko-KR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행렬식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917AD-19F3-4C1A-B478-DF0C50B32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451021"/>
            <a:ext cx="4067175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DD7C5D-14FD-495E-9EC7-1E9EB7BD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86" y="5195374"/>
            <a:ext cx="3002865" cy="1257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ABF93A-EEBF-4326-8C33-5039E6F17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963" y="3823774"/>
            <a:ext cx="2667000" cy="2000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0435F1-11B8-4EDC-8FEC-2741DEC14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351" y="4049228"/>
            <a:ext cx="20193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61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역행렬을 구할 때 행렬식의 </a:t>
            </a:r>
            <a:r>
              <a:rPr lang="ko-KR" altLang="en-US" sz="1800" dirty="0" err="1"/>
              <a:t>결괏값으로</a:t>
            </a:r>
            <a:r>
              <a:rPr lang="ko-KR" altLang="en-US" sz="1800" dirty="0"/>
              <a:t> 나누는 것은 매우 중요합니다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행렬식이 </a:t>
            </a:r>
            <a:r>
              <a:rPr lang="en-US" altLang="ko-KR" sz="1800" dirty="0"/>
              <a:t>0</a:t>
            </a:r>
            <a:r>
              <a:rPr lang="ko-KR" altLang="en-US" sz="1800" dirty="0"/>
              <a:t>이 나오면 수학적인 계산이 불가해서 역행렬을 계산하지 못합니다</a:t>
            </a:r>
            <a:r>
              <a:rPr lang="en-US" altLang="ko-KR" sz="1800" dirty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역행렬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(Inverse Matrix)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1EBA92-7230-46EA-9FD4-36667138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679577"/>
            <a:ext cx="3378578" cy="1495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926419-5163-4A9B-8EF1-A8DB888E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276" y="3679577"/>
            <a:ext cx="2619375" cy="1019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423FD3-386E-4A35-ABCB-FAC1B8819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170" y="4879028"/>
            <a:ext cx="3012609" cy="1076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A919A3B-E01F-4742-B6C9-EDA0B39C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109" y="3679576"/>
            <a:ext cx="27813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48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42026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역행렬의 행렬곱 연산은 반대로 계산해도 동일한 단위행렬이 나옵니다</a:t>
            </a:r>
            <a:r>
              <a:rPr lang="en-US" altLang="ko-KR" sz="1800" dirty="0"/>
              <a:t>. </a:t>
            </a:r>
            <a:r>
              <a:rPr lang="ko-KR" altLang="en-US" sz="1800" dirty="0"/>
              <a:t>단위행렬은 보통 대문자 </a:t>
            </a:r>
            <a:r>
              <a:rPr lang="en-US" altLang="ko-KR" sz="1800" dirty="0"/>
              <a:t>I</a:t>
            </a:r>
            <a:r>
              <a:rPr lang="ko-KR" altLang="en-US" sz="1800" dirty="0"/>
              <a:t>로 사용하지만 대문자 </a:t>
            </a:r>
            <a:r>
              <a:rPr lang="en-US" altLang="ko-KR" sz="1800" dirty="0"/>
              <a:t>E</a:t>
            </a:r>
            <a:r>
              <a:rPr lang="ko-KR" altLang="en-US" sz="1800" dirty="0"/>
              <a:t>로도 표기하는 경우도 있습니다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역행렬의 교환법칙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1AAC75-3453-486F-B0CB-D88049C8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73" y="2823301"/>
            <a:ext cx="2503064" cy="498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A471FB-74BD-47CD-B050-8489D921B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21" y="3568134"/>
            <a:ext cx="2400300" cy="1133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C9400A-5279-4F2C-9E64-5027F1C54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69" y="4806384"/>
            <a:ext cx="2076450" cy="116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B6E99A-F941-4ACF-9BE9-0BF80573B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38" y="3510984"/>
            <a:ext cx="3155047" cy="1190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6A78FE-3305-4F24-96FE-3F66C9507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569" y="4707114"/>
            <a:ext cx="2286000" cy="685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2DCC5-635C-48E1-A43D-493F96491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331" y="3510984"/>
            <a:ext cx="3155048" cy="17811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8DE23A-8308-4F71-92C7-122D83B19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131" y="5534375"/>
            <a:ext cx="1733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426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두 행렬 </a:t>
            </a:r>
            <a:r>
              <a:rPr lang="en-US" altLang="ko-KR" sz="1800" dirty="0"/>
              <a:t>A, B</a:t>
            </a:r>
            <a:r>
              <a:rPr lang="ko-KR" altLang="en-US" sz="1800" dirty="0"/>
              <a:t>의 행렬곱을 하면 하나의 행렬이 만들어집니다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이를 </a:t>
            </a:r>
            <a:r>
              <a:rPr lang="en-US" altLang="ko-KR" sz="1800" dirty="0"/>
              <a:t>-1</a:t>
            </a:r>
            <a:r>
              <a:rPr lang="ko-KR" altLang="en-US" sz="1800" dirty="0"/>
              <a:t>을 위 첨자로 사용해서 역행렬을 표시할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산식을 전개하면 두 행렬의 위치가 변경되고 각 행렬마다 위 첨자를 사용해서 역행렬을 표시합니다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역행렬의 분배처리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A9B805-E596-4704-9FF0-7079FAB6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64" y="2846440"/>
            <a:ext cx="3473374" cy="912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8EF42D-37EF-45C8-8F5D-40F00E25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57" y="3927227"/>
            <a:ext cx="2600325" cy="204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3155CF-F652-4E6E-81EC-A9A195526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343" y="4193927"/>
            <a:ext cx="2181225" cy="876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F04373-EEC0-45DF-8E64-5C2B9F4B5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225" y="3927227"/>
            <a:ext cx="3305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755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역행렬은 정사각행렬 중에 행렬식이 </a:t>
            </a:r>
            <a:r>
              <a:rPr lang="en-US" altLang="ko-KR" sz="1800" dirty="0"/>
              <a:t>0</a:t>
            </a:r>
            <a:r>
              <a:rPr lang="ko-KR" altLang="en-US" sz="1800" dirty="0"/>
              <a:t>이 아닌 경우에만 구할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특정 행렬이 역행렬이 없을 때에 역행렬을 임의로 계산하는 것을 의사 역행렬입니다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의사 역행렬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CAAAE-3D68-4D51-A94C-47835662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30" y="3297427"/>
            <a:ext cx="3952875" cy="2114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E68E90-FD6F-4417-A060-571657AF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96" y="3599431"/>
            <a:ext cx="3254358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24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46914" y="2400831"/>
            <a:ext cx="9328222" cy="1953455"/>
          </a:xfrm>
        </p:spPr>
        <p:txBody>
          <a:bodyPr/>
          <a:lstStyle/>
          <a:p>
            <a:r>
              <a:rPr lang="en-US" altLang="ko-KR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einsum </a:t>
            </a:r>
            <a:r>
              <a:rPr lang="ko-KR" altLang="en-US" sz="48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연산 확인하기</a:t>
            </a:r>
          </a:p>
        </p:txBody>
      </p:sp>
    </p:spTree>
    <p:extLst>
      <p:ext uri="{BB962C8B-B14F-4D97-AF65-F5344CB8AC3E}">
        <p14:creationId xmlns:p14="http://schemas.microsoft.com/office/powerpoint/2010/main" val="67432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아인슈타인의 합은 선형대수학을 물리학에 응용하면서 좌표계에 관한 공식을 다룰 때 유용한 표기규칙으로 선형대수를 편리하게 계산할 수 있는 방법입니다</a:t>
            </a:r>
            <a:r>
              <a:rPr lang="en-US" altLang="ko-KR" sz="18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전치행렬을 처리하려면 먼저 문자열에 두 행렬의 인덱스 정보를 반대로 만듭니다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전치행렬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289DC-372A-4FF5-9C5B-8CDD8DF7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399" y="3486442"/>
            <a:ext cx="2971800" cy="1285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3D3E3F-2ADF-4F52-BCDE-6F13D7AF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572" y="4903355"/>
            <a:ext cx="1914525" cy="1019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21777C-718C-4CB3-AD97-5DEF80E5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025" y="3948361"/>
            <a:ext cx="2219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1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1800" dirty="0"/>
              <a:t>Einsum</a:t>
            </a:r>
            <a:r>
              <a:rPr lang="ko-KR" altLang="en-US" sz="1800" dirty="0"/>
              <a:t>으로 벡터의 원소를 합산할 경우는 하나의 인덱스를 표시하고 결과는 아무것도 표시하지 않습니다</a:t>
            </a:r>
            <a:r>
              <a:rPr lang="en-US" altLang="ko-KR" sz="18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벡터는 하나</a:t>
            </a:r>
            <a:r>
              <a:rPr lang="en-US" altLang="ko-KR" sz="1800" dirty="0"/>
              <a:t>, </a:t>
            </a:r>
            <a:r>
              <a:rPr lang="ko-KR" altLang="en-US" sz="1800" dirty="0"/>
              <a:t>행렬은 두 개의 인덱스를 문자로 </a:t>
            </a:r>
            <a:r>
              <a:rPr lang="ko-KR" altLang="en-US" sz="1800" dirty="0" err="1"/>
              <a:t>표시해야합니다</a:t>
            </a:r>
            <a:r>
              <a:rPr lang="en-US" altLang="ko-KR" sz="1800" dirty="0"/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벡터와 행렬 계산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771F5-A609-490D-A259-B180F46F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680670"/>
            <a:ext cx="3572312" cy="1771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6A1329-8A84-46F4-9BF1-6A312D40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346" y="3613558"/>
            <a:ext cx="3144474" cy="213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F45769-D255-457B-9E33-9A89F4CC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711" y="3680670"/>
            <a:ext cx="2667000" cy="1323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0F4642-07D6-4091-85BE-B4F2B883A2AD}"/>
              </a:ext>
            </a:extLst>
          </p:cNvPr>
          <p:cNvSpPr txBox="1"/>
          <p:nvPr/>
        </p:nvSpPr>
        <p:spPr>
          <a:xfrm>
            <a:off x="8640661" y="3183460"/>
            <a:ext cx="1954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행렬 축에 따른 계산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6A5686-EA6C-44B7-88C1-1E79FE1CB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711" y="5038900"/>
            <a:ext cx="2667000" cy="10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265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914401" y="1865165"/>
            <a:ext cx="9899008" cy="836192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1800" dirty="0"/>
              <a:t>두 개의 </a:t>
            </a:r>
            <a:r>
              <a:rPr lang="en-US" altLang="ko-KR" sz="1800" dirty="0"/>
              <a:t>1</a:t>
            </a:r>
            <a:r>
              <a:rPr lang="ko-KR" altLang="en-US" sz="1800" dirty="0"/>
              <a:t>차원 배열을 가지고 곱셈과 </a:t>
            </a:r>
            <a:r>
              <a:rPr lang="ko-KR" altLang="en-US" sz="1800" dirty="0" err="1"/>
              <a:t>닷연산은</a:t>
            </a:r>
            <a:r>
              <a:rPr lang="ko-KR" altLang="en-US" sz="1800" dirty="0"/>
              <a:t> 동일한 인덱스 문자를 사용합니다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FDA6A-E709-42B7-B8FB-ADC8914529AC}"/>
              </a:ext>
            </a:extLst>
          </p:cNvPr>
          <p:cNvSpPr/>
          <p:nvPr/>
        </p:nvSpPr>
        <p:spPr>
          <a:xfrm>
            <a:off x="1294686" y="132761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개의 배열 연산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929ED-2A71-4942-9C95-275D923C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50" y="3198083"/>
            <a:ext cx="3572626" cy="847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263B02-1E13-413E-9901-A6528D99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974" y="4831521"/>
            <a:ext cx="4210709" cy="13144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423D96-60E1-4E1F-BD77-43E402C9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16" y="3335591"/>
            <a:ext cx="4205619" cy="742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56F161-2F06-4545-8A75-7DE1731EFC38}"/>
              </a:ext>
            </a:extLst>
          </p:cNvPr>
          <p:cNvSpPr txBox="1"/>
          <p:nvPr/>
        </p:nvSpPr>
        <p:spPr>
          <a:xfrm>
            <a:off x="7034451" y="4554521"/>
            <a:ext cx="262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두 벡터의 닷 연산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CECF77-1680-48E6-BCB1-7E0E31192158}"/>
              </a:ext>
            </a:extLst>
          </p:cNvPr>
          <p:cNvSpPr txBox="1"/>
          <p:nvPr/>
        </p:nvSpPr>
        <p:spPr>
          <a:xfrm>
            <a:off x="6846592" y="2865280"/>
            <a:ext cx="2625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두 벡터의 곱셈</a:t>
            </a:r>
          </a:p>
        </p:txBody>
      </p:sp>
    </p:spTree>
    <p:extLst>
      <p:ext uri="{BB962C8B-B14F-4D97-AF65-F5344CB8AC3E}">
        <p14:creationId xmlns:p14="http://schemas.microsoft.com/office/powerpoint/2010/main" val="1367162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</TotalTime>
  <Words>4864</Words>
  <Application>Microsoft Office PowerPoint</Application>
  <PresentationFormat>와이드스크린</PresentationFormat>
  <Paragraphs>535</Paragraphs>
  <Slides>233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233</vt:i4>
      </vt:variant>
    </vt:vector>
  </HeadingPairs>
  <TitlesOfParts>
    <vt:vector size="244" baseType="lpstr">
      <vt:lpstr>HY각헤드라인B</vt:lpstr>
      <vt:lpstr>HY헤드라인M</vt:lpstr>
      <vt:lpstr>나눔고딕 ExtraBold</vt:lpstr>
      <vt:lpstr>나눔스퀘어</vt:lpstr>
      <vt:lpstr>나눔스퀘어 Bold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LEEBOYOUNG</dc:creator>
  <cp:lastModifiedBy>문 용준</cp:lastModifiedBy>
  <cp:revision>1792</cp:revision>
  <cp:lastPrinted>2018-09-11T11:01:44Z</cp:lastPrinted>
  <dcterms:created xsi:type="dcterms:W3CDTF">2018-08-31T05:30:56Z</dcterms:created>
  <dcterms:modified xsi:type="dcterms:W3CDTF">2020-09-04T03:58:07Z</dcterms:modified>
</cp:coreProperties>
</file>